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9"/>
  </p:notesMasterIdLst>
  <p:sldIdLst>
    <p:sldId id="465" r:id="rId2"/>
    <p:sldId id="451" r:id="rId3"/>
    <p:sldId id="517" r:id="rId4"/>
    <p:sldId id="518" r:id="rId5"/>
    <p:sldId id="519" r:id="rId6"/>
    <p:sldId id="520" r:id="rId7"/>
    <p:sldId id="523" r:id="rId8"/>
    <p:sldId id="522" r:id="rId9"/>
    <p:sldId id="524" r:id="rId10"/>
    <p:sldId id="521" r:id="rId11"/>
    <p:sldId id="478" r:id="rId12"/>
    <p:sldId id="493" r:id="rId13"/>
    <p:sldId id="494" r:id="rId14"/>
    <p:sldId id="495" r:id="rId15"/>
    <p:sldId id="496" r:id="rId16"/>
    <p:sldId id="492" r:id="rId17"/>
    <p:sldId id="497" r:id="rId18"/>
    <p:sldId id="498" r:id="rId19"/>
    <p:sldId id="488" r:id="rId20"/>
    <p:sldId id="499" r:id="rId21"/>
    <p:sldId id="500" r:id="rId22"/>
    <p:sldId id="510" r:id="rId23"/>
    <p:sldId id="515" r:id="rId24"/>
    <p:sldId id="501" r:id="rId25"/>
    <p:sldId id="509" r:id="rId26"/>
    <p:sldId id="511" r:id="rId27"/>
    <p:sldId id="513" r:id="rId28"/>
    <p:sldId id="514" r:id="rId29"/>
    <p:sldId id="516" r:id="rId30"/>
    <p:sldId id="502" r:id="rId31"/>
    <p:sldId id="503" r:id="rId32"/>
    <p:sldId id="504" r:id="rId33"/>
    <p:sldId id="505" r:id="rId34"/>
    <p:sldId id="506" r:id="rId35"/>
    <p:sldId id="507" r:id="rId36"/>
    <p:sldId id="508" r:id="rId37"/>
    <p:sldId id="400"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2" end="58"/>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76" autoAdjust="0"/>
    <p:restoredTop sz="94624" autoAdjust="0"/>
  </p:normalViewPr>
  <p:slideViewPr>
    <p:cSldViewPr snapToGrid="0">
      <p:cViewPr varScale="1">
        <p:scale>
          <a:sx n="70" d="100"/>
          <a:sy n="70" d="100"/>
        </p:scale>
        <p:origin x="336" y="72"/>
      </p:cViewPr>
      <p:guideLst>
        <p:guide orient="horz" pos="2160"/>
        <p:guide pos="3840"/>
      </p:guideLst>
    </p:cSldViewPr>
  </p:slideViewPr>
  <p:outlineViewPr>
    <p:cViewPr>
      <p:scale>
        <a:sx n="33" d="100"/>
        <a:sy n="33" d="100"/>
      </p:scale>
      <p:origin x="0" y="793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7D181E-A8E9-4B73-9FEB-DCD17513F75E}" type="datetimeFigureOut">
              <a:rPr lang="en-US" smtClean="0"/>
              <a:pPr/>
              <a:t>12/2/2025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AB3FAE-5AB6-44BB-8384-4401F1DD6049}" type="slidenum">
              <a:rPr lang="en-US" smtClean="0"/>
              <a:pPr/>
              <a:t>‹#›</a:t>
            </a:fld>
            <a:endParaRPr lang="en-US"/>
          </a:p>
        </p:txBody>
      </p:sp>
    </p:spTree>
    <p:extLst>
      <p:ext uri="{BB962C8B-B14F-4D97-AF65-F5344CB8AC3E}">
        <p14:creationId xmlns:p14="http://schemas.microsoft.com/office/powerpoint/2010/main" val="3181730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905001"/>
            <a:ext cx="100584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914400" y="4572000"/>
            <a:ext cx="861568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E12FDF6-882F-4657-B4CD-89DA2C9D8A3B}" type="datetime1">
              <a:rPr lang="en-US" smtClean="0"/>
              <a:t>12/2/2025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C315FF-2DCB-4978-AF4A-21FB7CACBE30}" type="datetime1">
              <a:rPr lang="en-US" smtClean="0"/>
              <a:t>12/2/2025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3368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DA0B24-A74D-4D1D-8FCC-72764BD93AF7}" type="datetime1">
              <a:rPr lang="en-US" smtClean="0"/>
              <a:t>12/2/2025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AD45E2-63E7-44DD-B194-D106C8E88221}" type="datetime1">
              <a:rPr lang="en-US" smtClean="0"/>
              <a:t>12/2/2025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5" y="5486400"/>
            <a:ext cx="10212916"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963085" y="3852863"/>
            <a:ext cx="8180916"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3BB06D-482C-4D49-9C54-FC980629F58C}" type="datetime1">
              <a:rPr lang="en-US" smtClean="0"/>
              <a:t>12/2/2025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536192"/>
            <a:ext cx="48768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92800" y="1536192"/>
            <a:ext cx="48768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C8BDDF9-8D0A-41E2-80C4-AE1B0099D5D1}" type="datetime1">
              <a:rPr lang="en-US" smtClean="0"/>
              <a:t>12/2/2025</a:t>
            </a:fld>
            <a:endParaRPr lang="en-US"/>
          </a:p>
        </p:txBody>
      </p:sp>
      <p:sp>
        <p:nvSpPr>
          <p:cNvPr id="6" name="Footer Placeholder 5"/>
          <p:cNvSpPr>
            <a:spLocks noGrp="1"/>
          </p:cNvSpPr>
          <p:nvPr>
            <p:ph type="ftr" sz="quarter" idx="11"/>
          </p:nvPr>
        </p:nvSpPr>
        <p:spPr/>
        <p:txBody>
          <a:bodyPr/>
          <a:lstStyle/>
          <a:p>
            <a:r>
              <a:rPr lang="en-US" smtClean="0"/>
              <a:t>Esmaeil Mohammadnejad, asreno1358@yahoo.com</a:t>
            </a:r>
            <a:endParaRPr lang="en-US"/>
          </a:p>
        </p:txBody>
      </p:sp>
      <p:sp>
        <p:nvSpPr>
          <p:cNvPr id="7" name="Slide Number Placeholder 6"/>
          <p:cNvSpPr>
            <a:spLocks noGrp="1"/>
          </p:cNvSpPr>
          <p:nvPr>
            <p:ph type="sldNum" sz="quarter" idx="12"/>
          </p:nvPr>
        </p:nvSpPr>
        <p:spPr/>
        <p:txBody>
          <a:bodyPr/>
          <a:lstStyle/>
          <a:p>
            <a:fld id="{FD2C0A59-68AD-4B88-8BC1-CCA7BE70C5B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48768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4876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92800" y="1535113"/>
            <a:ext cx="48768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892800" y="2174875"/>
            <a:ext cx="4876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7F39A2-C293-4109-8AAE-73EFE9CCCB7F}" type="datetime1">
              <a:rPr lang="en-US" smtClean="0"/>
              <a:t>12/2/2025</a:t>
            </a:fld>
            <a:endParaRPr lang="en-US"/>
          </a:p>
        </p:txBody>
      </p:sp>
      <p:sp>
        <p:nvSpPr>
          <p:cNvPr id="8" name="Footer Placeholder 7"/>
          <p:cNvSpPr>
            <a:spLocks noGrp="1"/>
          </p:cNvSpPr>
          <p:nvPr>
            <p:ph type="ftr" sz="quarter" idx="11"/>
          </p:nvPr>
        </p:nvSpPr>
        <p:spPr/>
        <p:txBody>
          <a:bodyPr/>
          <a:lstStyle/>
          <a:p>
            <a:r>
              <a:rPr lang="en-US" smtClean="0"/>
              <a:t>Esmaeil Mohammadnejad, asreno1358@yahoo.com</a:t>
            </a:r>
            <a:endParaRPr lang="en-US"/>
          </a:p>
        </p:txBody>
      </p:sp>
      <p:sp>
        <p:nvSpPr>
          <p:cNvPr id="9" name="Slide Number Placeholder 8"/>
          <p:cNvSpPr>
            <a:spLocks noGrp="1"/>
          </p:cNvSpPr>
          <p:nvPr>
            <p:ph type="sldNum" sz="quarter" idx="12"/>
          </p:nvPr>
        </p:nvSpPr>
        <p:spPr/>
        <p:txBody>
          <a:bodyPr/>
          <a:lstStyle/>
          <a:p>
            <a:fld id="{FD2C0A59-68AD-4B88-8BC1-CCA7BE70C5B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9521E29-D004-41E1-B9DA-44C6C5B43017}" type="datetime1">
              <a:rPr lang="en-US" smtClean="0"/>
              <a:t>12/2/2025</a:t>
            </a:fld>
            <a:endParaRPr lang="en-US"/>
          </a:p>
        </p:txBody>
      </p:sp>
      <p:sp>
        <p:nvSpPr>
          <p:cNvPr id="4" name="Footer Placeholder 3"/>
          <p:cNvSpPr>
            <a:spLocks noGrp="1"/>
          </p:cNvSpPr>
          <p:nvPr>
            <p:ph type="ftr" sz="quarter" idx="11"/>
          </p:nvPr>
        </p:nvSpPr>
        <p:spPr/>
        <p:txBody>
          <a:bodyPr/>
          <a:lstStyle/>
          <a:p>
            <a:r>
              <a:rPr lang="en-US" smtClean="0"/>
              <a:t>Esmaeil Mohammadnejad, asreno1358@yahoo.com</a:t>
            </a:r>
            <a:endParaRPr lang="en-US"/>
          </a:p>
        </p:txBody>
      </p:sp>
      <p:sp>
        <p:nvSpPr>
          <p:cNvPr id="5" name="Slide Number Placeholder 4"/>
          <p:cNvSpPr>
            <a:spLocks noGrp="1"/>
          </p:cNvSpPr>
          <p:nvPr>
            <p:ph type="sldNum" sz="quarter" idx="12"/>
          </p:nvPr>
        </p:nvSpPr>
        <p:spPr/>
        <p:txBody>
          <a:bodyPr/>
          <a:lstStyle/>
          <a:p>
            <a:fld id="{FD2C0A59-68AD-4B88-8BC1-CCA7BE70C5B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F43A98-AF35-4564-B475-5FA217FCC6FA}" type="datetime1">
              <a:rPr lang="en-US" smtClean="0"/>
              <a:t>12/2/2025</a:t>
            </a:fld>
            <a:endParaRPr lang="en-US"/>
          </a:p>
        </p:txBody>
      </p:sp>
      <p:sp>
        <p:nvSpPr>
          <p:cNvPr id="3" name="Footer Placeholder 2"/>
          <p:cNvSpPr>
            <a:spLocks noGrp="1"/>
          </p:cNvSpPr>
          <p:nvPr>
            <p:ph type="ftr" sz="quarter" idx="11"/>
          </p:nvPr>
        </p:nvSpPr>
        <p:spPr/>
        <p:txBody>
          <a:bodyPr/>
          <a:lstStyle/>
          <a:p>
            <a:r>
              <a:rPr lang="en-US" smtClean="0"/>
              <a:t>Esmaeil Mohammadnejad, asreno1358@yahoo.com</a:t>
            </a:r>
            <a:endParaRPr lang="en-US"/>
          </a:p>
        </p:txBody>
      </p:sp>
      <p:sp>
        <p:nvSpPr>
          <p:cNvPr id="4" name="Slide Number Placeholder 3"/>
          <p:cNvSpPr>
            <a:spLocks noGrp="1"/>
          </p:cNvSpPr>
          <p:nvPr>
            <p:ph type="sldNum" sz="quarter" idx="12"/>
          </p:nvPr>
        </p:nvSpPr>
        <p:spPr/>
        <p:txBody>
          <a:bodyPr/>
          <a:lstStyle/>
          <a:p>
            <a:fld id="{FD2C0A59-68AD-4B88-8BC1-CCA7BE70C5B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06401" y="5495544"/>
            <a:ext cx="103632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406400" y="6096000"/>
            <a:ext cx="103632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7AB68E-5780-49BE-9BDC-2463BE292B8A}" type="datetime1">
              <a:rPr lang="en-US" smtClean="0"/>
              <a:t>12/2/2025</a:t>
            </a:fld>
            <a:endParaRPr lang="en-US"/>
          </a:p>
        </p:txBody>
      </p:sp>
      <p:sp>
        <p:nvSpPr>
          <p:cNvPr id="6" name="Footer Placeholder 5"/>
          <p:cNvSpPr>
            <a:spLocks noGrp="1"/>
          </p:cNvSpPr>
          <p:nvPr>
            <p:ph type="ftr" sz="quarter" idx="11"/>
          </p:nvPr>
        </p:nvSpPr>
        <p:spPr/>
        <p:txBody>
          <a:bodyPr/>
          <a:lstStyle/>
          <a:p>
            <a:r>
              <a:rPr lang="en-US" smtClean="0"/>
              <a:t>Esmaeil Mohammadnejad, asreno1358@yahoo.com</a:t>
            </a:r>
            <a:endParaRPr lang="en-US"/>
          </a:p>
        </p:txBody>
      </p:sp>
      <p:sp>
        <p:nvSpPr>
          <p:cNvPr id="7" name="Slide Number Placeholder 6"/>
          <p:cNvSpPr>
            <a:spLocks noGrp="1"/>
          </p:cNvSpPr>
          <p:nvPr>
            <p:ph type="sldNum" sz="quarter" idx="12"/>
          </p:nvPr>
        </p:nvSpPr>
        <p:spPr/>
        <p:txBody>
          <a:bodyPr/>
          <a:lstStyle/>
          <a:p>
            <a:fld id="{FD2C0A59-68AD-4B88-8BC1-CCA7BE70C5BF}" type="slidenum">
              <a:rPr lang="en-US" smtClean="0"/>
              <a:pPr/>
              <a:t>‹#›</a:t>
            </a:fld>
            <a:endParaRPr lang="en-US"/>
          </a:p>
        </p:txBody>
      </p:sp>
      <p:sp>
        <p:nvSpPr>
          <p:cNvPr id="9" name="Content Placeholder 8"/>
          <p:cNvSpPr>
            <a:spLocks noGrp="1"/>
          </p:cNvSpPr>
          <p:nvPr>
            <p:ph sz="quarter" idx="13"/>
          </p:nvPr>
        </p:nvSpPr>
        <p:spPr>
          <a:xfrm>
            <a:off x="406400" y="381000"/>
            <a:ext cx="103632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02336" y="5495278"/>
            <a:ext cx="103632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112776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02336" y="6096000"/>
            <a:ext cx="103632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658489F5-C2D2-4D3E-BC7A-307015CE9714}" type="datetime1">
              <a:rPr lang="en-US" smtClean="0"/>
              <a:t>12/2/2025</a:t>
            </a:fld>
            <a:endParaRPr lang="en-US"/>
          </a:p>
        </p:txBody>
      </p:sp>
      <p:sp>
        <p:nvSpPr>
          <p:cNvPr id="9" name="Slide Number Placeholder 8"/>
          <p:cNvSpPr>
            <a:spLocks noGrp="1"/>
          </p:cNvSpPr>
          <p:nvPr>
            <p:ph type="sldNum" sz="quarter" idx="11"/>
          </p:nvPr>
        </p:nvSpPr>
        <p:spPr/>
        <p:txBody>
          <a:bodyPr/>
          <a:lstStyle/>
          <a:p>
            <a:fld id="{FD2C0A59-68AD-4B88-8BC1-CCA7BE70C5BF}" type="slidenum">
              <a:rPr lang="en-US" smtClean="0"/>
              <a:pPr/>
              <a:t>‹#›</a:t>
            </a:fld>
            <a:endParaRPr lang="en-US"/>
          </a:p>
        </p:txBody>
      </p:sp>
      <p:sp>
        <p:nvSpPr>
          <p:cNvPr id="10" name="Footer Placeholder 9"/>
          <p:cNvSpPr>
            <a:spLocks noGrp="1"/>
          </p:cNvSpPr>
          <p:nvPr>
            <p:ph type="ftr" sz="quarter" idx="12"/>
          </p:nvPr>
        </p:nvSpPr>
        <p:spPr/>
        <p:txBody>
          <a:bodyPr/>
          <a:lstStyle/>
          <a:p>
            <a:r>
              <a:rPr lang="en-US" smtClean="0"/>
              <a:t>Esmaeil Mohammadnejad, asreno1358@yahoo.com</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16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0"/>
            <a:ext cx="1016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11277600" y="0"/>
            <a:ext cx="9144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277600" y="5486400"/>
            <a:ext cx="9144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1375717" y="5648960"/>
            <a:ext cx="73152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FD2C0A59-68AD-4B88-8BC1-CCA7BE70C5BF}" type="slidenum">
              <a:rPr lang="en-US" smtClean="0"/>
              <a:pPr/>
              <a:t>‹#›</a:t>
            </a:fld>
            <a:endParaRPr lang="en-US"/>
          </a:p>
        </p:txBody>
      </p:sp>
      <p:sp>
        <p:nvSpPr>
          <p:cNvPr id="5" name="Footer Placeholder 4"/>
          <p:cNvSpPr>
            <a:spLocks noGrp="1"/>
          </p:cNvSpPr>
          <p:nvPr>
            <p:ph type="ftr" sz="quarter" idx="3"/>
          </p:nvPr>
        </p:nvSpPr>
        <p:spPr>
          <a:xfrm rot="16200000">
            <a:off x="10510428" y="3987800"/>
            <a:ext cx="2367281" cy="487680"/>
          </a:xfrm>
          <a:prstGeom prst="rect">
            <a:avLst/>
          </a:prstGeom>
        </p:spPr>
        <p:txBody>
          <a:bodyPr vert="horz" lIns="91440" tIns="45720" rIns="91440" bIns="45720" rtlCol="0" anchor="ctr"/>
          <a:lstStyle>
            <a:lvl1pPr algn="r">
              <a:defRPr sz="1200">
                <a:solidFill>
                  <a:schemeClr val="bg2"/>
                </a:solidFill>
              </a:defRPr>
            </a:lvl1pPr>
          </a:lstStyle>
          <a:p>
            <a:r>
              <a:rPr lang="en-US" smtClean="0"/>
              <a:t>Esmaeil Mohammadnejad, asreno1358@yahoo.com</a:t>
            </a:r>
            <a:endParaRPr lang="en-US"/>
          </a:p>
        </p:txBody>
      </p:sp>
      <p:sp>
        <p:nvSpPr>
          <p:cNvPr id="4" name="Date Placeholder 3"/>
          <p:cNvSpPr>
            <a:spLocks noGrp="1"/>
          </p:cNvSpPr>
          <p:nvPr>
            <p:ph type="dt" sz="half" idx="2"/>
          </p:nvPr>
        </p:nvSpPr>
        <p:spPr>
          <a:xfrm rot="16200000">
            <a:off x="10474869" y="1584960"/>
            <a:ext cx="2438399" cy="487680"/>
          </a:xfrm>
          <a:prstGeom prst="rect">
            <a:avLst/>
          </a:prstGeom>
        </p:spPr>
        <p:txBody>
          <a:bodyPr vert="horz" lIns="91440" tIns="45720" rIns="91440" bIns="45720" rtlCol="0" anchor="ctr"/>
          <a:lstStyle>
            <a:lvl1pPr algn="l">
              <a:defRPr sz="1200">
                <a:solidFill>
                  <a:schemeClr val="bg2"/>
                </a:solidFill>
              </a:defRPr>
            </a:lvl1pPr>
          </a:lstStyle>
          <a:p>
            <a:fld id="{544653B5-2C6D-4291-833E-B73C5E378476}" type="datetime1">
              <a:rPr lang="en-US" smtClean="0"/>
              <a:t>12/2/2025</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cdc.gov/infectioncontrol/guidelines/isolation/index.html"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aami.org/standards/featured-standards/ansi-aami-st79?utm_source=chatgpt.com" TargetMode="External"/><Relationship Id="rId2" Type="http://schemas.openxmlformats.org/officeDocument/2006/relationships/hyperlink" Target="https://www.who.int/publications/i/item/9789241549851?utm_source=chatgpt.com"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who.int/publications/i/item/9789241549851?utm_source=chatgpt.com" TargetMode="External"/><Relationship Id="rId2" Type="http://schemas.openxmlformats.org/officeDocument/2006/relationships/hyperlink" Target="https://www.aami.org/standards/featured-standards/ansi-aami-st79?utm_source=chatgpt.com"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992313" y="692151"/>
            <a:ext cx="8280400" cy="5832475"/>
          </a:xfrm>
          <a:noFill/>
        </p:spPr>
      </p:pic>
      <p:sp>
        <p:nvSpPr>
          <p:cNvPr id="2" name="Date Placeholder 1"/>
          <p:cNvSpPr>
            <a:spLocks noGrp="1"/>
          </p:cNvSpPr>
          <p:nvPr>
            <p:ph type="dt" sz="half" idx="10"/>
          </p:nvPr>
        </p:nvSpPr>
        <p:spPr/>
        <p:txBody>
          <a:bodyPr/>
          <a:lstStyle/>
          <a:p>
            <a:fld id="{16A70CB8-AF10-4818-B222-FB9666D3D9D4}" type="datetime1">
              <a:rPr lang="en-US" smtClean="0"/>
              <a:t>12/2/2025</a:t>
            </a:fld>
            <a:endParaRPr lang="en-US"/>
          </a:p>
        </p:txBody>
      </p:sp>
      <p:sp>
        <p:nvSpPr>
          <p:cNvPr id="3" name="Footer Placeholder 2"/>
          <p:cNvSpPr>
            <a:spLocks noGrp="1"/>
          </p:cNvSpPr>
          <p:nvPr>
            <p:ph type="ftr" sz="quarter" idx="11"/>
          </p:nvPr>
        </p:nvSpPr>
        <p:spPr/>
        <p:txBody>
          <a:bodyPr/>
          <a:lstStyle/>
          <a:p>
            <a:r>
              <a:rPr lang="en-US" smtClean="0"/>
              <a:t>Esmaeil Mohammadnejad, asreno1358@yahoo.com</a:t>
            </a:r>
            <a:endParaRPr lang="en-US"/>
          </a:p>
        </p:txBody>
      </p:sp>
      <p:sp>
        <p:nvSpPr>
          <p:cNvPr id="4" name="Slide Number Placeholder 3"/>
          <p:cNvSpPr>
            <a:spLocks noGrp="1"/>
          </p:cNvSpPr>
          <p:nvPr>
            <p:ph type="sldNum" sz="quarter" idx="12"/>
          </p:nvPr>
        </p:nvSpPr>
        <p:spPr/>
        <p:txBody>
          <a:bodyPr/>
          <a:lstStyle/>
          <a:p>
            <a:fld id="{FD2C0A59-68AD-4B88-8BC1-CCA7BE70C5BF}" type="slidenum">
              <a:rPr lang="en-US" smtClean="0"/>
              <a:pPr/>
              <a:t>1</a:t>
            </a:fld>
            <a:endParaRPr lang="en-US"/>
          </a:p>
        </p:txBody>
      </p:sp>
    </p:spTree>
    <p:extLst>
      <p:ext uri="{BB962C8B-B14F-4D97-AF65-F5344CB8AC3E}">
        <p14:creationId xmlns:p14="http://schemas.microsoft.com/office/powerpoint/2010/main" val="24905071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2  Badr" panose="00000400000000000000" pitchFamily="2" charset="-78"/>
              </a:rPr>
              <a:t>بطن اتاق عمل کیف حاوی دلار</a:t>
            </a:r>
            <a:endParaRPr lang="en-US" dirty="0">
              <a:cs typeface="2  Badr" panose="00000400000000000000" pitchFamily="2" charset="-78"/>
            </a:endParaRPr>
          </a:p>
        </p:txBody>
      </p:sp>
      <p:pic>
        <p:nvPicPr>
          <p:cNvPr id="7" name="Content Placeholder 6"/>
          <p:cNvPicPr>
            <a:picLocks noGrp="1" noChangeAspect="1"/>
          </p:cNvPicPr>
          <p:nvPr>
            <p:ph idx="1"/>
          </p:nvPr>
        </p:nvPicPr>
        <p:blipFill rotWithShape="1">
          <a:blip r:embed="rId2"/>
          <a:srcRect l="33075" t="33191" r="28244" b="22459"/>
          <a:stretch/>
        </p:blipFill>
        <p:spPr>
          <a:xfrm>
            <a:off x="1378424" y="1417638"/>
            <a:ext cx="7765576" cy="4627562"/>
          </a:xfrm>
          <a:prstGeom prst="rect">
            <a:avLst/>
          </a:prstGeom>
        </p:spPr>
      </p:pic>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10</a:t>
            </a:fld>
            <a:endParaRPr lang="en-US"/>
          </a:p>
        </p:txBody>
      </p:sp>
    </p:spTree>
    <p:extLst>
      <p:ext uri="{BB962C8B-B14F-4D97-AF65-F5344CB8AC3E}">
        <p14:creationId xmlns:p14="http://schemas.microsoft.com/office/powerpoint/2010/main" val="28250189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161" y="103999"/>
            <a:ext cx="10918209" cy="3816429"/>
          </a:xfrm>
          <a:prstGeom prst="rect">
            <a:avLst/>
          </a:prstGeom>
        </p:spPr>
        <p:txBody>
          <a:bodyPr wrap="square">
            <a:spAutoFit/>
          </a:bodyPr>
          <a:lstStyle/>
          <a:p>
            <a:endParaRPr lang="fa-IR" dirty="0"/>
          </a:p>
          <a:p>
            <a:pPr algn="just" rtl="1"/>
            <a:r>
              <a:rPr lang="fa-IR" sz="3200" b="1" dirty="0" smtClean="0">
                <a:solidFill>
                  <a:srgbClr val="002060"/>
                </a:solidFill>
                <a:cs typeface="2  Nazanin" panose="00000400000000000000" pitchFamily="2" charset="-78"/>
              </a:rPr>
              <a:t>ایا  می توان از محلول </a:t>
            </a:r>
            <a:r>
              <a:rPr lang="fa-IR" sz="3200" b="1" dirty="0">
                <a:solidFill>
                  <a:srgbClr val="002060"/>
                </a:solidFill>
                <a:cs typeface="2  Nazanin" panose="00000400000000000000" pitchFamily="2" charset="-78"/>
              </a:rPr>
              <a:t>های ضد عفونی کننده سطح پایین </a:t>
            </a:r>
            <a:r>
              <a:rPr lang="fa-IR" sz="2400" dirty="0" smtClean="0">
                <a:effectLst>
                  <a:outerShdw blurRad="38100" dist="38100" dir="2700000" algn="tl">
                    <a:srgbClr val="000000">
                      <a:alpha val="43137"/>
                    </a:srgbClr>
                  </a:outerShdw>
                </a:effectLst>
                <a:cs typeface="2  Nazanin" panose="00000400000000000000" pitchFamily="2" charset="-78"/>
              </a:rPr>
              <a:t>مانند </a:t>
            </a:r>
            <a:r>
              <a:rPr lang="fa-IR" sz="2400" u="sng" dirty="0" smtClean="0">
                <a:effectLst>
                  <a:outerShdw blurRad="38100" dist="38100" dir="2700000" algn="tl">
                    <a:srgbClr val="000000">
                      <a:alpha val="43137"/>
                    </a:srgbClr>
                  </a:outerShdw>
                </a:effectLst>
                <a:cs typeface="2  Nazanin" panose="00000400000000000000" pitchFamily="2" charset="-78"/>
              </a:rPr>
              <a:t>ترکیبات </a:t>
            </a:r>
            <a:r>
              <a:rPr lang="fa-IR" sz="2400" u="sng" dirty="0">
                <a:effectLst>
                  <a:outerShdw blurRad="38100" dist="38100" dir="2700000" algn="tl">
                    <a:srgbClr val="000000">
                      <a:alpha val="43137"/>
                    </a:srgbClr>
                  </a:outerShdw>
                </a:effectLst>
                <a:cs typeface="2  Nazanin" panose="00000400000000000000" pitchFamily="2" charset="-78"/>
              </a:rPr>
              <a:t>فنلی </a:t>
            </a:r>
            <a:r>
              <a:rPr lang="fa-IR" sz="2400" dirty="0">
                <a:effectLst>
                  <a:outerShdw blurRad="38100" dist="38100" dir="2700000" algn="tl">
                    <a:srgbClr val="000000">
                      <a:alpha val="43137"/>
                    </a:srgbClr>
                  </a:outerShdw>
                </a:effectLst>
                <a:cs typeface="2  Nazanin" panose="00000400000000000000" pitchFamily="2" charset="-78"/>
              </a:rPr>
              <a:t>و </a:t>
            </a:r>
            <a:r>
              <a:rPr lang="fa-IR" sz="2400" u="sng" dirty="0">
                <a:effectLst>
                  <a:outerShdw blurRad="38100" dist="38100" dir="2700000" algn="tl">
                    <a:srgbClr val="000000">
                      <a:alpha val="43137"/>
                    </a:srgbClr>
                  </a:outerShdw>
                </a:effectLst>
                <a:cs typeface="2  Nazanin" panose="00000400000000000000" pitchFamily="2" charset="-78"/>
              </a:rPr>
              <a:t>ترکیبات آمونیوم </a:t>
            </a:r>
            <a:r>
              <a:rPr lang="fa-IR" sz="2400" u="sng" dirty="0" smtClean="0">
                <a:effectLst>
                  <a:outerShdw blurRad="38100" dist="38100" dir="2700000" algn="tl">
                    <a:srgbClr val="000000">
                      <a:alpha val="43137"/>
                    </a:srgbClr>
                  </a:outerShdw>
                </a:effectLst>
                <a:cs typeface="2  Nazanin" panose="00000400000000000000" pitchFamily="2" charset="-78"/>
              </a:rPr>
              <a:t>کواتر برای ضدعفونی انکوبانور  استفاده کرد؟</a:t>
            </a:r>
          </a:p>
          <a:p>
            <a:pPr algn="just" rtl="1"/>
            <a:endParaRPr lang="fa-IR" sz="2400" dirty="0">
              <a:cs typeface="2  Nazanin" panose="00000400000000000000" pitchFamily="2" charset="-78"/>
            </a:endParaRPr>
          </a:p>
          <a:p>
            <a:pPr marL="285750" indent="-285750" algn="just" rtl="1">
              <a:buFontTx/>
              <a:buChar char="-"/>
            </a:pPr>
            <a:r>
              <a:rPr lang="fa-IR" sz="2400" dirty="0">
                <a:solidFill>
                  <a:srgbClr val="7030A0"/>
                </a:solidFill>
                <a:cs typeface="2  Nazanin" panose="00000400000000000000" pitchFamily="2" charset="-78"/>
              </a:rPr>
              <a:t>استفاده ی ار فنول و ترکیبات آن </a:t>
            </a:r>
            <a:r>
              <a:rPr lang="fa-IR" sz="2400" b="1" dirty="0">
                <a:solidFill>
                  <a:srgbClr val="7030A0"/>
                </a:solidFill>
                <a:cs typeface="2  Nazanin" panose="00000400000000000000" pitchFamily="2" charset="-78"/>
              </a:rPr>
              <a:t>برای تمیز کردن گهواره ی نوزادان منع شده است </a:t>
            </a:r>
            <a:r>
              <a:rPr lang="fa-IR" sz="2400" dirty="0">
                <a:solidFill>
                  <a:srgbClr val="7030A0"/>
                </a:solidFill>
                <a:cs typeface="2  Nazanin" panose="00000400000000000000" pitchFamily="2" charset="-78"/>
              </a:rPr>
              <a:t>زیرا باعث افزایش بیلی روبین در این نوزادان می شود و اگر نیاز به استفاده ی مبرم از این محلول شد، باید گهواره کامل خشک و بوی آن نیز از بین رفته باشد سپس نوزاد را به گهواره باز گرداند.</a:t>
            </a:r>
          </a:p>
          <a:p>
            <a:pPr algn="just" rtl="1"/>
            <a:r>
              <a:rPr lang="fa-IR" sz="2400" dirty="0">
                <a:cs typeface="2  Nazanin" panose="00000400000000000000" pitchFamily="2" charset="-78"/>
              </a:rPr>
              <a:t>-ترکیبات آمونیوم کواترنر به خودی خود اثر سمی کمی دارند اما اگر به طور مداوم و طولانی در معرض و استفاده از این محلول ضد عفونی کننده قرار گرفته باشید، موجب ایجاد التهاب می شود.</a:t>
            </a:r>
          </a:p>
          <a:p>
            <a:pPr algn="just" rtl="1"/>
            <a:r>
              <a:rPr lang="fa-IR" sz="2400" dirty="0">
                <a:cs typeface="2  Nazanin" panose="00000400000000000000" pitchFamily="2" charset="-78"/>
              </a:rPr>
              <a:t>----</a:t>
            </a:r>
            <a:r>
              <a:rPr lang="fa-IR" sz="2400" b="1" dirty="0">
                <a:effectLst>
                  <a:outerShdw blurRad="38100" dist="38100" dir="2700000" algn="tl">
                    <a:srgbClr val="000000">
                      <a:alpha val="43137"/>
                    </a:srgbClr>
                  </a:outerShdw>
                </a:effectLst>
                <a:cs typeface="2  Nazanin" panose="00000400000000000000" pitchFamily="2" charset="-78"/>
              </a:rPr>
              <a:t>ترکیبات آمونیوم کواترنر بیشتر برای تمیز کردن و ضد عفونی کردن زمین و دیوار ها</a:t>
            </a:r>
          </a:p>
        </p:txBody>
      </p:sp>
      <p:sp>
        <p:nvSpPr>
          <p:cNvPr id="3" name="Rectangle 1"/>
          <p:cNvSpPr>
            <a:spLocks noChangeArrowheads="1"/>
          </p:cNvSpPr>
          <p:nvPr/>
        </p:nvSpPr>
        <p:spPr bwMode="auto">
          <a:xfrm>
            <a:off x="84161" y="5200676"/>
            <a:ext cx="10492854"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b="1" dirty="0"/>
          </a:p>
          <a:p>
            <a:pPr marL="285750" indent="-285750">
              <a:buFont typeface="Wingdings" panose="05000000000000000000" pitchFamily="2" charset="2"/>
              <a:buChar char="q"/>
            </a:pPr>
            <a:r>
              <a:rPr lang="en-US" sz="1600" dirty="0"/>
              <a:t>World Health Organization (WHO). Essential Newborn Care Course. Geneva: WHO; </a:t>
            </a:r>
            <a:r>
              <a:rPr lang="en-US" sz="1600" dirty="0" smtClean="0"/>
              <a:t>2015.</a:t>
            </a:r>
            <a:endParaRPr lang="fa-IR" sz="1600" dirty="0" smtClean="0"/>
          </a:p>
          <a:p>
            <a:pPr marL="285750" indent="-285750">
              <a:buFont typeface="Wingdings" panose="05000000000000000000" pitchFamily="2" charset="2"/>
              <a:buChar char="q"/>
            </a:pPr>
            <a:r>
              <a:rPr lang="en-US" altLang="en-US" sz="1600" dirty="0" smtClean="0">
                <a:latin typeface="Arial" panose="020B0604020202020204" pitchFamily="34" charset="0"/>
              </a:rPr>
              <a:t>CDC</a:t>
            </a:r>
            <a:r>
              <a:rPr lang="en-US" altLang="en-US" sz="1600" dirty="0">
                <a:latin typeface="Arial" panose="020B0604020202020204" pitchFamily="34" charset="0"/>
              </a:rPr>
              <a:t>. Guidelines for Environmental Infection Control in Health-Care Facilities. Atlanta: CDC; </a:t>
            </a:r>
            <a:r>
              <a:rPr lang="en-US" altLang="en-US" sz="1600" dirty="0" smtClean="0">
                <a:latin typeface="Arial" panose="020B0604020202020204" pitchFamily="34" charset="0"/>
              </a:rPr>
              <a:t>2003</a:t>
            </a:r>
            <a:r>
              <a:rPr lang="fa-IR" altLang="en-US" sz="1600" dirty="0" smtClean="0">
                <a:latin typeface="Arial" panose="020B0604020202020204" pitchFamily="34" charset="0"/>
              </a:rPr>
              <a:t>.</a:t>
            </a:r>
            <a:endParaRPr lang="fa-IR" altLang="en-US" sz="1600" dirty="0">
              <a:latin typeface="Arial" panose="020B0604020202020204" pitchFamily="34" charset="0"/>
            </a:endParaRPr>
          </a:p>
          <a:p>
            <a:pPr marL="285750" indent="-285750">
              <a:buFont typeface="Wingdings" panose="05000000000000000000" pitchFamily="2" charset="2"/>
              <a:buChar char="q"/>
            </a:pPr>
            <a:r>
              <a:rPr kumimoji="0" lang="en-US" altLang="en-US" sz="1600" i="0" u="none" strike="noStrike" cap="none" normalizeH="0" baseline="0" dirty="0" smtClean="0">
                <a:ln>
                  <a:noFill/>
                </a:ln>
                <a:solidFill>
                  <a:schemeClr val="tx1"/>
                </a:solidFill>
                <a:effectLst/>
                <a:latin typeface="Arial" panose="020B0604020202020204" pitchFamily="34" charset="0"/>
              </a:rPr>
              <a:t>American Academy of Pediatrics (AAP). Guidelines for Perinatal Care. 8th ed. Elk Grove Village, IL: AAP; 2017.</a:t>
            </a:r>
            <a:endParaRPr lang="fa-IR" altLang="en-US" sz="1600" dirty="0">
              <a:latin typeface="Arial" panose="020B0604020202020204" pitchFamily="34" charset="0"/>
            </a:endParaRPr>
          </a:p>
          <a:p>
            <a:pPr marL="285750" indent="-285750">
              <a:buFont typeface="Wingdings" panose="05000000000000000000" pitchFamily="2" charset="2"/>
              <a:buChar char="q"/>
            </a:pPr>
            <a:r>
              <a:rPr kumimoji="0" lang="en-US" altLang="en-US" sz="1600" i="0" u="none" strike="noStrike" cap="none" normalizeH="0" baseline="0" dirty="0" err="1" smtClean="0">
                <a:ln>
                  <a:noFill/>
                </a:ln>
                <a:solidFill>
                  <a:schemeClr val="tx1"/>
                </a:solidFill>
                <a:effectLst/>
                <a:latin typeface="Arial" panose="020B0604020202020204" pitchFamily="34" charset="0"/>
              </a:rPr>
              <a:t>Rutala</a:t>
            </a:r>
            <a:r>
              <a:rPr kumimoji="0" lang="en-US" altLang="en-US" sz="1600" i="0" u="none" strike="noStrike" cap="none" normalizeH="0" baseline="0" dirty="0" smtClean="0">
                <a:ln>
                  <a:noFill/>
                </a:ln>
                <a:solidFill>
                  <a:schemeClr val="tx1"/>
                </a:solidFill>
                <a:effectLst/>
                <a:latin typeface="Arial" panose="020B0604020202020204" pitchFamily="34" charset="0"/>
              </a:rPr>
              <a:t> WA, Weber DJ. Disinfection and Sterilization in Healthcare Facilities. In: Bennett &amp; Brachman's Hospital Infections. 7th ed. 2020</a:t>
            </a:r>
            <a:r>
              <a:rPr kumimoji="0" lang="en-US" altLang="en-US" sz="1800" b="1" i="0" u="none" strike="noStrike" cap="none" normalizeH="0" baseline="0" dirty="0" smtClean="0">
                <a:ln>
                  <a:noFill/>
                </a:ln>
                <a:solidFill>
                  <a:schemeClr val="tx1"/>
                </a:solidFill>
                <a:effectLst/>
                <a:latin typeface="Arial" panose="020B0604020202020204" pitchFamily="34" charset="0"/>
              </a:rPr>
              <a: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4" name="Rectangle 2"/>
          <p:cNvSpPr>
            <a:spLocks noChangeArrowheads="1"/>
          </p:cNvSpPr>
          <p:nvPr/>
        </p:nvSpPr>
        <p:spPr bwMode="auto">
          <a:xfrm>
            <a:off x="0" y="675143"/>
            <a:ext cx="32893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 name="Rectangle 4"/>
          <p:cNvSpPr/>
          <p:nvPr/>
        </p:nvSpPr>
        <p:spPr>
          <a:xfrm>
            <a:off x="328936" y="3920428"/>
            <a:ext cx="10757595" cy="560410"/>
          </a:xfrm>
          <a:prstGeom prst="rect">
            <a:avLst/>
          </a:prstGeom>
        </p:spPr>
        <p:txBody>
          <a:bodyPr wrap="square">
            <a:spAutoFit/>
          </a:bodyPr>
          <a:lstStyle/>
          <a:p>
            <a:pPr lvl="0" eaLnBrk="0" fontAlgn="base" hangingPunct="0">
              <a:lnSpc>
                <a:spcPct val="200000"/>
              </a:lnSpc>
              <a:spcBef>
                <a:spcPct val="0"/>
              </a:spcBef>
              <a:spcAft>
                <a:spcPct val="0"/>
              </a:spcAft>
              <a:buFontTx/>
              <a:buChar char="•"/>
            </a:pPr>
            <a:r>
              <a:rPr lang="en-US" altLang="en-US" b="1" dirty="0">
                <a:latin typeface="Arial" panose="020B0604020202020204" pitchFamily="34" charset="0"/>
              </a:rPr>
              <a:t>Phenolic disinfectants should not be used in nurseries because they increase bilirubin levels</a:t>
            </a:r>
            <a:r>
              <a:rPr lang="en-US" altLang="en-US" b="1" dirty="0" smtClean="0">
                <a:latin typeface="Arial" panose="020B0604020202020204" pitchFamily="34" charset="0"/>
              </a:rPr>
              <a:t>.</a:t>
            </a:r>
            <a:endParaRPr lang="fa-IR" altLang="en-US" b="1" dirty="0" smtClean="0">
              <a:latin typeface="Arial" panose="020B0604020202020204" pitchFamily="34" charset="0"/>
            </a:endParaRPr>
          </a:p>
        </p:txBody>
      </p:sp>
    </p:spTree>
    <p:extLst>
      <p:ext uri="{BB962C8B-B14F-4D97-AF65-F5344CB8AC3E}">
        <p14:creationId xmlns:p14="http://schemas.microsoft.com/office/powerpoint/2010/main" val="29281552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F43A98-AF35-4564-B475-5FA217FCC6FA}" type="datetime1">
              <a:rPr lang="en-US" smtClean="0"/>
              <a:t>12/2/2025</a:t>
            </a:fld>
            <a:endParaRPr lang="en-US"/>
          </a:p>
        </p:txBody>
      </p:sp>
      <p:sp>
        <p:nvSpPr>
          <p:cNvPr id="3" name="Footer Placeholder 2"/>
          <p:cNvSpPr>
            <a:spLocks noGrp="1"/>
          </p:cNvSpPr>
          <p:nvPr>
            <p:ph type="ftr" sz="quarter" idx="11"/>
          </p:nvPr>
        </p:nvSpPr>
        <p:spPr/>
        <p:txBody>
          <a:bodyPr/>
          <a:lstStyle/>
          <a:p>
            <a:r>
              <a:rPr lang="en-US" smtClean="0"/>
              <a:t>Esmaeil Mohammadnejad, asreno1358@yahoo.com</a:t>
            </a:r>
            <a:endParaRPr lang="en-US"/>
          </a:p>
        </p:txBody>
      </p:sp>
      <p:sp>
        <p:nvSpPr>
          <p:cNvPr id="4" name="Slide Number Placeholder 3"/>
          <p:cNvSpPr>
            <a:spLocks noGrp="1"/>
          </p:cNvSpPr>
          <p:nvPr>
            <p:ph type="sldNum" sz="quarter" idx="12"/>
          </p:nvPr>
        </p:nvSpPr>
        <p:spPr/>
        <p:txBody>
          <a:bodyPr/>
          <a:lstStyle/>
          <a:p>
            <a:fld id="{FD2C0A59-68AD-4B88-8BC1-CCA7BE70C5BF}" type="slidenum">
              <a:rPr lang="en-US" smtClean="0"/>
              <a:pPr/>
              <a:t>12</a:t>
            </a:fld>
            <a:endParaRPr lang="en-US"/>
          </a:p>
        </p:txBody>
      </p:sp>
      <p:sp>
        <p:nvSpPr>
          <p:cNvPr id="5" name="Rectangle 4"/>
          <p:cNvSpPr/>
          <p:nvPr/>
        </p:nvSpPr>
        <p:spPr>
          <a:xfrm>
            <a:off x="655092" y="275412"/>
            <a:ext cx="9730854" cy="5139869"/>
          </a:xfrm>
          <a:prstGeom prst="rect">
            <a:avLst/>
          </a:prstGeom>
        </p:spPr>
        <p:txBody>
          <a:bodyPr wrap="square">
            <a:spAutoFit/>
          </a:bodyPr>
          <a:lstStyle/>
          <a:p>
            <a:pPr algn="r"/>
            <a:r>
              <a:rPr lang="fa-IR" sz="2400" b="1" dirty="0">
                <a:cs typeface="2  Nazanin" panose="00000400000000000000" pitchFamily="2" charset="-78"/>
              </a:rPr>
              <a:t>این </a:t>
            </a:r>
            <a:r>
              <a:rPr lang="fa-IR" sz="2400" b="1" dirty="0">
                <a:cs typeface="2  Nazanin" panose="00000400000000000000" pitchFamily="2" charset="-78"/>
              </a:rPr>
              <a:t>مواد فقط سطح پایین هستند</a:t>
            </a:r>
          </a:p>
          <a:p>
            <a:pPr algn="r" rtl="1"/>
            <a:r>
              <a:rPr lang="fa-IR" sz="4000" b="1" dirty="0">
                <a:solidFill>
                  <a:schemeClr val="accent3">
                    <a:lumMod val="50000"/>
                  </a:schemeClr>
                </a:solidFill>
                <a:cs typeface="2  Nazanin" panose="00000400000000000000" pitchFamily="2" charset="-78"/>
              </a:rPr>
              <a:t>ترکیبات آمونیوم چهارتایی و فنول‌ها:</a:t>
            </a:r>
          </a:p>
          <a:p>
            <a:pPr algn="r" rtl="1">
              <a:buFont typeface="Arial" panose="020B0604020202020204" pitchFamily="34" charset="0"/>
              <a:buChar char="•"/>
            </a:pPr>
            <a:r>
              <a:rPr lang="fa-IR" sz="2400" dirty="0">
                <a:cs typeface="2  Nazanin" panose="00000400000000000000" pitchFamily="2" charset="-78"/>
              </a:rPr>
              <a:t>بر اسپورها بی‌اثرند</a:t>
            </a:r>
          </a:p>
          <a:p>
            <a:pPr algn="r" rtl="1">
              <a:buFont typeface="Arial" panose="020B0604020202020204" pitchFamily="34" charset="0"/>
              <a:buChar char="•"/>
            </a:pPr>
            <a:r>
              <a:rPr lang="fa-IR" sz="2400" dirty="0">
                <a:cs typeface="2  Nazanin" panose="00000400000000000000" pitchFamily="2" charset="-78"/>
              </a:rPr>
              <a:t>بر بعضی ویروس‌های بدون پوشش اثر کم دارند</a:t>
            </a:r>
          </a:p>
          <a:p>
            <a:pPr algn="r" rtl="1">
              <a:buFont typeface="Arial" panose="020B0604020202020204" pitchFamily="34" charset="0"/>
              <a:buChar char="•"/>
            </a:pPr>
            <a:r>
              <a:rPr lang="fa-IR" sz="2400" dirty="0">
                <a:cs typeface="2  Nazanin" panose="00000400000000000000" pitchFamily="2" charset="-78"/>
              </a:rPr>
              <a:t>برای محیط‌های حساس مثل اتاقک انکوباتور که احتمال رشد عوامل مقاوم وجود دارد، کفایت نمی‌کنند.</a:t>
            </a:r>
          </a:p>
          <a:p>
            <a:pPr algn="r" rtl="1"/>
            <a:r>
              <a:rPr lang="fa-IR" sz="2400" dirty="0">
                <a:cs typeface="2  Nazanin" panose="00000400000000000000" pitchFamily="2" charset="-78"/>
              </a:rPr>
              <a:t>در </a:t>
            </a:r>
            <a:r>
              <a:rPr lang="fa-IR" sz="2400" dirty="0">
                <a:cs typeface="2  Nazanin" panose="00000400000000000000" pitchFamily="2" charset="-78"/>
              </a:rPr>
              <a:t>انکوباتور ریسک رشد میکروبی بالاست</a:t>
            </a:r>
          </a:p>
          <a:p>
            <a:pPr algn="r" rtl="1"/>
            <a:r>
              <a:rPr lang="fa-IR" sz="2400" dirty="0">
                <a:cs typeface="2  Nazanin" panose="00000400000000000000" pitchFamily="2" charset="-78"/>
              </a:rPr>
              <a:t>چون </a:t>
            </a:r>
            <a:r>
              <a:rPr lang="fa-IR" sz="2400" dirty="0">
                <a:cs typeface="2  Nazanin" panose="00000400000000000000" pitchFamily="2" charset="-78"/>
              </a:rPr>
              <a:t>محیط گرم، مرطوب و بسته </a:t>
            </a:r>
            <a:r>
              <a:rPr lang="fa-IR" sz="2400" dirty="0" smtClean="0">
                <a:cs typeface="2  Nazanin" panose="00000400000000000000" pitchFamily="2" charset="-78"/>
              </a:rPr>
              <a:t>است، محل </a:t>
            </a:r>
            <a:r>
              <a:rPr lang="fa-IR" sz="2400" dirty="0">
                <a:cs typeface="2  Nazanin" panose="00000400000000000000" pitchFamily="2" charset="-78"/>
              </a:rPr>
              <a:t>ایده‌آل رشد باکتری‌ها، قارچ‌ها و کپک‌هاست.</a:t>
            </a:r>
            <a:br>
              <a:rPr lang="fa-IR" sz="2400" dirty="0">
                <a:cs typeface="2  Nazanin" panose="00000400000000000000" pitchFamily="2" charset="-78"/>
              </a:rPr>
            </a:br>
            <a:r>
              <a:rPr lang="fa-IR" sz="2400" u="sng" dirty="0">
                <a:cs typeface="2  Nazanin" panose="00000400000000000000" pitchFamily="2" charset="-78"/>
              </a:rPr>
              <a:t>بنابراین نیاز به ضدعفونی سطح متوسط یا بالا است</a:t>
            </a:r>
            <a:r>
              <a:rPr lang="fa-IR" sz="2400" dirty="0">
                <a:cs typeface="2  Nazanin" panose="00000400000000000000" pitchFamily="2" charset="-78"/>
              </a:rPr>
              <a:t>.</a:t>
            </a:r>
          </a:p>
          <a:p>
            <a:pPr algn="r" rtl="1"/>
            <a:r>
              <a:rPr lang="fa-IR" sz="2400" b="1" dirty="0">
                <a:cs typeface="2  Nazanin" panose="00000400000000000000" pitchFamily="2" charset="-78"/>
              </a:rPr>
              <a:t>بسیاری </a:t>
            </a:r>
            <a:r>
              <a:rPr lang="fa-IR" sz="2400" b="1" dirty="0">
                <a:cs typeface="2  Nazanin" panose="00000400000000000000" pitchFamily="2" charset="-78"/>
              </a:rPr>
              <a:t>از سازنده‌ها استفاده از </a:t>
            </a:r>
            <a:r>
              <a:rPr lang="en-US" sz="2400" b="1" dirty="0">
                <a:cs typeface="2  Nazanin" panose="00000400000000000000" pitchFamily="2" charset="-78"/>
              </a:rPr>
              <a:t>QACs </a:t>
            </a:r>
            <a:r>
              <a:rPr lang="fa-IR" sz="2400" b="1" dirty="0">
                <a:cs typeface="2  Nazanin" panose="00000400000000000000" pitchFamily="2" charset="-78"/>
              </a:rPr>
              <a:t>یا فنول‌ها را منع می‌کنند</a:t>
            </a:r>
          </a:p>
          <a:p>
            <a:pPr algn="r" rtl="1"/>
            <a:r>
              <a:rPr lang="fa-IR" sz="2400" dirty="0">
                <a:cs typeface="2  Nazanin" panose="00000400000000000000" pitchFamily="2" charset="-78"/>
              </a:rPr>
              <a:t>به دلیل:</a:t>
            </a:r>
          </a:p>
          <a:p>
            <a:pPr algn="r" rtl="1">
              <a:buFont typeface="Arial" panose="020B0604020202020204" pitchFamily="34" charset="0"/>
              <a:buChar char="•"/>
            </a:pPr>
            <a:r>
              <a:rPr lang="fa-IR" sz="2400" dirty="0">
                <a:cs typeface="2  Nazanin" panose="00000400000000000000" pitchFamily="2" charset="-78"/>
              </a:rPr>
              <a:t>باقی ماندن </a:t>
            </a:r>
            <a:r>
              <a:rPr lang="en-US" sz="2400" dirty="0">
                <a:cs typeface="2  Nazanin" panose="00000400000000000000" pitchFamily="2" charset="-78"/>
              </a:rPr>
              <a:t>Residue </a:t>
            </a:r>
            <a:r>
              <a:rPr lang="fa-IR" sz="2400" dirty="0">
                <a:cs typeface="2  Nazanin" panose="00000400000000000000" pitchFamily="2" charset="-78"/>
              </a:rPr>
              <a:t>روی سطوح</a:t>
            </a:r>
          </a:p>
          <a:p>
            <a:pPr algn="r" rtl="1">
              <a:buFont typeface="Arial" panose="020B0604020202020204" pitchFamily="34" charset="0"/>
              <a:buChar char="•"/>
            </a:pPr>
            <a:r>
              <a:rPr lang="fa-IR" sz="2400" dirty="0">
                <a:cs typeface="2  Nazanin" panose="00000400000000000000" pitchFamily="2" charset="-78"/>
              </a:rPr>
              <a:t>تداخل با حسگرها</a:t>
            </a:r>
          </a:p>
          <a:p>
            <a:pPr algn="r" rtl="1">
              <a:buFont typeface="Arial" panose="020B0604020202020204" pitchFamily="34" charset="0"/>
              <a:buChar char="•"/>
            </a:pPr>
            <a:r>
              <a:rPr lang="fa-IR" sz="2400" dirty="0">
                <a:cs typeface="2  Nazanin" panose="00000400000000000000" pitchFamily="2" charset="-78"/>
              </a:rPr>
              <a:t>خطر تحریک تنفسی در دستگاه‌های </a:t>
            </a:r>
            <a:r>
              <a:rPr lang="en-US" sz="2400" dirty="0">
                <a:cs typeface="2  Nazanin" panose="00000400000000000000" pitchFamily="2" charset="-78"/>
              </a:rPr>
              <a:t>CO₂ incubator</a:t>
            </a:r>
          </a:p>
        </p:txBody>
      </p:sp>
      <p:sp>
        <p:nvSpPr>
          <p:cNvPr id="6" name="Rectangle 5"/>
          <p:cNvSpPr/>
          <p:nvPr/>
        </p:nvSpPr>
        <p:spPr>
          <a:xfrm>
            <a:off x="1150961" y="5445035"/>
            <a:ext cx="9398758" cy="646331"/>
          </a:xfrm>
          <a:prstGeom prst="rect">
            <a:avLst/>
          </a:prstGeom>
        </p:spPr>
        <p:txBody>
          <a:bodyPr wrap="square">
            <a:spAutoFit/>
          </a:bodyPr>
          <a:lstStyle/>
          <a:p>
            <a:endParaRPr lang="en-US" b="1" dirty="0"/>
          </a:p>
          <a:p>
            <a:r>
              <a:rPr lang="en-US" b="1" dirty="0"/>
              <a:t>World Health Organization (WHO). Laboratory biosafety manual. 4th ed. Geneva: WHO; 2020</a:t>
            </a:r>
            <a:r>
              <a:rPr lang="en-US" b="1" dirty="0" smtClean="0"/>
              <a:t>.</a:t>
            </a:r>
            <a:endParaRPr lang="en-US" b="1" dirty="0"/>
          </a:p>
        </p:txBody>
      </p:sp>
    </p:spTree>
    <p:extLst>
      <p:ext uri="{BB962C8B-B14F-4D97-AF65-F5344CB8AC3E}">
        <p14:creationId xmlns:p14="http://schemas.microsoft.com/office/powerpoint/2010/main" val="27509630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F43A98-AF35-4564-B475-5FA217FCC6FA}" type="datetime1">
              <a:rPr lang="en-US" smtClean="0"/>
              <a:t>12/3/2025</a:t>
            </a:fld>
            <a:endParaRPr lang="en-US"/>
          </a:p>
        </p:txBody>
      </p:sp>
      <p:sp>
        <p:nvSpPr>
          <p:cNvPr id="3" name="Footer Placeholder 2"/>
          <p:cNvSpPr>
            <a:spLocks noGrp="1"/>
          </p:cNvSpPr>
          <p:nvPr>
            <p:ph type="ftr" sz="quarter" idx="11"/>
          </p:nvPr>
        </p:nvSpPr>
        <p:spPr/>
        <p:txBody>
          <a:bodyPr/>
          <a:lstStyle/>
          <a:p>
            <a:r>
              <a:rPr lang="en-US" smtClean="0"/>
              <a:t>Esmaeil Mohammadnejad, asreno1358@yahoo.com</a:t>
            </a:r>
            <a:endParaRPr lang="en-US"/>
          </a:p>
        </p:txBody>
      </p:sp>
      <p:sp>
        <p:nvSpPr>
          <p:cNvPr id="4" name="Slide Number Placeholder 3"/>
          <p:cNvSpPr>
            <a:spLocks noGrp="1"/>
          </p:cNvSpPr>
          <p:nvPr>
            <p:ph type="sldNum" sz="quarter" idx="12"/>
          </p:nvPr>
        </p:nvSpPr>
        <p:spPr/>
        <p:txBody>
          <a:bodyPr/>
          <a:lstStyle/>
          <a:p>
            <a:fld id="{FD2C0A59-68AD-4B88-8BC1-CCA7BE70C5BF}" type="slidenum">
              <a:rPr lang="en-US" smtClean="0"/>
              <a:pPr/>
              <a:t>13</a:t>
            </a:fld>
            <a:endParaRPr lang="en-US"/>
          </a:p>
        </p:txBody>
      </p:sp>
      <p:sp>
        <p:nvSpPr>
          <p:cNvPr id="5" name="Rectangle 4"/>
          <p:cNvSpPr/>
          <p:nvPr/>
        </p:nvSpPr>
        <p:spPr>
          <a:xfrm>
            <a:off x="0" y="307832"/>
            <a:ext cx="11013743" cy="830997"/>
          </a:xfrm>
          <a:prstGeom prst="rect">
            <a:avLst/>
          </a:prstGeom>
        </p:spPr>
        <p:txBody>
          <a:bodyPr wrap="square">
            <a:spAutoFit/>
          </a:bodyPr>
          <a:lstStyle/>
          <a:p>
            <a:pPr algn="r"/>
            <a:r>
              <a:rPr lang="fa-IR" sz="2400" b="1" dirty="0" smtClean="0">
                <a:cs typeface="2  Nazanin" panose="00000400000000000000" pitchFamily="2" charset="-78"/>
              </a:rPr>
              <a:t>سوال: سرم نرمال سالینی که برای شستشوی لوله تراشه استفاده می شود تا چند روز یا چند ساعت می شود نگهداری کرد؟</a:t>
            </a:r>
            <a:endParaRPr lang="en-US" sz="2400" b="1" dirty="0">
              <a:cs typeface="2  Nazanin" panose="00000400000000000000" pitchFamily="2" charset="-78"/>
            </a:endParaRPr>
          </a:p>
        </p:txBody>
      </p:sp>
      <p:sp>
        <p:nvSpPr>
          <p:cNvPr id="8" name="Rectangle 7"/>
          <p:cNvSpPr/>
          <p:nvPr/>
        </p:nvSpPr>
        <p:spPr>
          <a:xfrm>
            <a:off x="418976" y="1847670"/>
            <a:ext cx="10813009" cy="1200329"/>
          </a:xfrm>
          <a:prstGeom prst="rect">
            <a:avLst/>
          </a:prstGeom>
        </p:spPr>
        <p:txBody>
          <a:bodyPr wrap="square">
            <a:spAutoFit/>
          </a:bodyPr>
          <a:lstStyle/>
          <a:p>
            <a:pPr algn="r" rtl="1"/>
            <a:r>
              <a:rPr lang="en-US" sz="2400" dirty="0">
                <a:cs typeface="2  Badr" panose="00000400000000000000" pitchFamily="2" charset="-78"/>
              </a:rPr>
              <a:t>American Association for Respiratory Care (AARC</a:t>
            </a:r>
            <a:r>
              <a:rPr lang="en-US" sz="2400" dirty="0" smtClean="0">
                <a:cs typeface="2  Badr" panose="00000400000000000000" pitchFamily="2" charset="-78"/>
              </a:rPr>
              <a:t>) </a:t>
            </a:r>
            <a:r>
              <a:rPr lang="fa-IR" sz="2400" dirty="0">
                <a:cs typeface="2  Badr" panose="00000400000000000000" pitchFamily="2" charset="-78"/>
              </a:rPr>
              <a:t> </a:t>
            </a:r>
            <a:r>
              <a:rPr lang="fa-IR" sz="2400" dirty="0" smtClean="0">
                <a:cs typeface="2  Badr" panose="00000400000000000000" pitchFamily="2" charset="-78"/>
              </a:rPr>
              <a:t>در مورد </a:t>
            </a:r>
            <a:r>
              <a:rPr lang="en-US" sz="2400" dirty="0" smtClean="0">
                <a:cs typeface="2  Badr" panose="00000400000000000000" pitchFamily="2" charset="-78"/>
              </a:rPr>
              <a:t> </a:t>
            </a:r>
            <a:r>
              <a:rPr lang="en-US" sz="2400" dirty="0">
                <a:cs typeface="2  Badr" panose="00000400000000000000" pitchFamily="2" charset="-78"/>
              </a:rPr>
              <a:t>Artificial Airway Suctioning</a:t>
            </a:r>
            <a:endParaRPr lang="en-US" sz="2400" dirty="0" smtClean="0">
              <a:cs typeface="2  Badr" panose="00000400000000000000" pitchFamily="2" charset="-78"/>
            </a:endParaRPr>
          </a:p>
          <a:p>
            <a:endParaRPr lang="en-US" sz="2400" dirty="0">
              <a:cs typeface="2  Badr" panose="00000400000000000000" pitchFamily="2" charset="-78"/>
            </a:endParaRPr>
          </a:p>
          <a:p>
            <a:pPr algn="r" rtl="1"/>
            <a:r>
              <a:rPr lang="fa-IR" sz="2400" dirty="0" smtClean="0">
                <a:cs typeface="2  Badr" panose="00000400000000000000" pitchFamily="2" charset="-78"/>
              </a:rPr>
              <a:t>توصیه </a:t>
            </a:r>
            <a:r>
              <a:rPr lang="fa-IR" sz="2400" dirty="0">
                <a:cs typeface="2  Badr" panose="00000400000000000000" pitchFamily="2" charset="-78"/>
              </a:rPr>
              <a:t>کرده است که استفاده از نرمال سالین پیش از </a:t>
            </a:r>
            <a:r>
              <a:rPr lang="fa-IR" sz="2400" dirty="0" smtClean="0">
                <a:cs typeface="2  Badr" panose="00000400000000000000" pitchFamily="2" charset="-78"/>
              </a:rPr>
              <a:t>ساکشن به‌طور </a:t>
            </a:r>
            <a:r>
              <a:rPr lang="fa-IR" sz="2400" dirty="0">
                <a:cs typeface="2  Badr" panose="00000400000000000000" pitchFamily="2" charset="-78"/>
              </a:rPr>
              <a:t>کلی باید اجتناب </a:t>
            </a:r>
            <a:r>
              <a:rPr lang="fa-IR" sz="2400" dirty="0" smtClean="0">
                <a:cs typeface="2  Badr" panose="00000400000000000000" pitchFamily="2" charset="-78"/>
              </a:rPr>
              <a:t>شود. </a:t>
            </a:r>
            <a:endParaRPr lang="en-US" sz="2400" dirty="0">
              <a:cs typeface="2  Badr" panose="00000400000000000000" pitchFamily="2" charset="-78"/>
            </a:endParaRPr>
          </a:p>
        </p:txBody>
      </p:sp>
      <p:sp>
        <p:nvSpPr>
          <p:cNvPr id="9" name="Rectangle 8"/>
          <p:cNvSpPr/>
          <p:nvPr/>
        </p:nvSpPr>
        <p:spPr>
          <a:xfrm>
            <a:off x="418976" y="3914995"/>
            <a:ext cx="10372298" cy="2308324"/>
          </a:xfrm>
          <a:prstGeom prst="rect">
            <a:avLst/>
          </a:prstGeom>
        </p:spPr>
        <p:txBody>
          <a:bodyPr wrap="square">
            <a:spAutoFit/>
          </a:bodyPr>
          <a:lstStyle/>
          <a:p>
            <a:endParaRPr lang="en-US" b="1" dirty="0"/>
          </a:p>
          <a:p>
            <a:pPr>
              <a:buFont typeface="+mj-lt"/>
              <a:buAutoNum type="arabicPeriod"/>
            </a:pPr>
            <a:r>
              <a:rPr lang="en-US" dirty="0"/>
              <a:t>American Association for Respiratory Care. AARC Clinical Practice Guidelines: Endotracheal suctioning of mechanically ventilated patients with artificial airways. </a:t>
            </a:r>
            <a:r>
              <a:rPr lang="en-US" dirty="0" err="1"/>
              <a:t>Respir</a:t>
            </a:r>
            <a:r>
              <a:rPr lang="en-US" dirty="0"/>
              <a:t> Care. 2010;55(6):</a:t>
            </a:r>
            <a:r>
              <a:rPr lang="en-US" dirty="0" smtClean="0"/>
              <a:t>758‑64</a:t>
            </a:r>
            <a:r>
              <a:rPr lang="fa-IR" dirty="0" smtClean="0"/>
              <a:t>.</a:t>
            </a:r>
            <a:endParaRPr lang="en-US" dirty="0"/>
          </a:p>
          <a:p>
            <a:pPr>
              <a:buFont typeface="+mj-lt"/>
              <a:buAutoNum type="arabicPeriod"/>
            </a:pPr>
            <a:r>
              <a:rPr lang="en-US" dirty="0"/>
              <a:t>Chang SJ, Kim EH, Kwon YO, </a:t>
            </a:r>
            <a:r>
              <a:rPr lang="en-US" dirty="0" err="1"/>
              <a:t>Im</a:t>
            </a:r>
            <a:r>
              <a:rPr lang="en-US" dirty="0"/>
              <a:t> H. Benefits and harms of normal saline instillation before endotracheal suctioning in mechanically ventilated adult patients in intensive care units: A systematic literature review and meta-analysis. Intensive </a:t>
            </a:r>
            <a:r>
              <a:rPr lang="en-US" dirty="0" err="1"/>
              <a:t>Crit</a:t>
            </a:r>
            <a:r>
              <a:rPr lang="en-US" dirty="0"/>
              <a:t> Care </a:t>
            </a:r>
            <a:r>
              <a:rPr lang="en-US" dirty="0" err="1"/>
              <a:t>Nurs</a:t>
            </a:r>
            <a:r>
              <a:rPr lang="en-US" dirty="0"/>
              <a:t>. </a:t>
            </a:r>
            <a:r>
              <a:rPr lang="en-US" dirty="0" smtClean="0"/>
              <a:t>2023;78:103477</a:t>
            </a:r>
            <a:endParaRPr lang="en-US" dirty="0"/>
          </a:p>
          <a:p>
            <a:pPr>
              <a:buFont typeface="+mj-lt"/>
              <a:buAutoNum type="arabicPeriod"/>
            </a:pPr>
            <a:r>
              <a:rPr lang="en-US" dirty="0" err="1"/>
              <a:t>Schmollgruber</a:t>
            </a:r>
            <a:r>
              <a:rPr lang="en-US" dirty="0"/>
              <a:t> S, </a:t>
            </a:r>
            <a:r>
              <a:rPr lang="en-US" dirty="0" err="1"/>
              <a:t>Korsah</a:t>
            </a:r>
            <a:r>
              <a:rPr lang="en-US" dirty="0"/>
              <a:t> EK, </a:t>
            </a:r>
            <a:r>
              <a:rPr lang="en-US" dirty="0" err="1"/>
              <a:t>Brokken</a:t>
            </a:r>
            <a:r>
              <a:rPr lang="en-US" dirty="0"/>
              <a:t> V. Normal saline instillation before endotracheal suctioning: What is the evidence? Intensive </a:t>
            </a:r>
            <a:r>
              <a:rPr lang="en-US" dirty="0" err="1"/>
              <a:t>Crit</a:t>
            </a:r>
            <a:r>
              <a:rPr lang="en-US" dirty="0"/>
              <a:t> Care </a:t>
            </a:r>
            <a:r>
              <a:rPr lang="en-US" dirty="0" err="1"/>
              <a:t>Nurs</a:t>
            </a:r>
            <a:r>
              <a:rPr lang="en-US" dirty="0"/>
              <a:t>. 2023; </a:t>
            </a:r>
            <a:r>
              <a:rPr lang="en-US" dirty="0" smtClean="0"/>
              <a:t>(</a:t>
            </a:r>
            <a:endParaRPr lang="en-US" dirty="0"/>
          </a:p>
        </p:txBody>
      </p:sp>
    </p:spTree>
    <p:extLst>
      <p:ext uri="{BB962C8B-B14F-4D97-AF65-F5344CB8AC3E}">
        <p14:creationId xmlns:p14="http://schemas.microsoft.com/office/powerpoint/2010/main" val="9385348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F43A98-AF35-4564-B475-5FA217FCC6FA}" type="datetime1">
              <a:rPr lang="en-US" smtClean="0"/>
              <a:t>12/3/2025</a:t>
            </a:fld>
            <a:endParaRPr lang="en-US"/>
          </a:p>
        </p:txBody>
      </p:sp>
      <p:sp>
        <p:nvSpPr>
          <p:cNvPr id="3" name="Footer Placeholder 2"/>
          <p:cNvSpPr>
            <a:spLocks noGrp="1"/>
          </p:cNvSpPr>
          <p:nvPr>
            <p:ph type="ftr" sz="quarter" idx="11"/>
          </p:nvPr>
        </p:nvSpPr>
        <p:spPr/>
        <p:txBody>
          <a:bodyPr/>
          <a:lstStyle/>
          <a:p>
            <a:r>
              <a:rPr lang="en-US" smtClean="0"/>
              <a:t>Esmaeil Mohammadnejad, asreno1358@yahoo.com</a:t>
            </a:r>
            <a:endParaRPr lang="en-US"/>
          </a:p>
        </p:txBody>
      </p:sp>
      <p:sp>
        <p:nvSpPr>
          <p:cNvPr id="4" name="Slide Number Placeholder 3"/>
          <p:cNvSpPr>
            <a:spLocks noGrp="1"/>
          </p:cNvSpPr>
          <p:nvPr>
            <p:ph type="sldNum" sz="quarter" idx="12"/>
          </p:nvPr>
        </p:nvSpPr>
        <p:spPr/>
        <p:txBody>
          <a:bodyPr/>
          <a:lstStyle/>
          <a:p>
            <a:fld id="{FD2C0A59-68AD-4B88-8BC1-CCA7BE70C5BF}" type="slidenum">
              <a:rPr lang="en-US" smtClean="0"/>
              <a:pPr/>
              <a:t>14</a:t>
            </a:fld>
            <a:endParaRPr lang="en-US"/>
          </a:p>
        </p:txBody>
      </p:sp>
      <p:sp>
        <p:nvSpPr>
          <p:cNvPr id="5" name="Rectangle 1"/>
          <p:cNvSpPr>
            <a:spLocks noChangeArrowheads="1"/>
          </p:cNvSpPr>
          <p:nvPr/>
        </p:nvSpPr>
        <p:spPr bwMode="auto">
          <a:xfrm>
            <a:off x="150125" y="847647"/>
            <a:ext cx="10890914" cy="4939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50000"/>
              </a:lnSpc>
              <a:spcBef>
                <a:spcPct val="0"/>
              </a:spcBef>
              <a:spcAft>
                <a:spcPct val="0"/>
              </a:spcAft>
              <a:buClrTx/>
              <a:buSzTx/>
              <a:buFontTx/>
              <a:buChar char="•"/>
              <a:tabLst/>
            </a:pPr>
            <a:r>
              <a:rPr kumimoji="0" lang="ar-SA" altLang="en-US" sz="1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افزایش خطر عفونت</a:t>
            </a:r>
            <a:r>
              <a:rPr kumimoji="0" lang="en-US" altLang="en-US" sz="1800" b="0" i="0" u="none" strike="noStrike" cap="none" normalizeH="0" baseline="0" dirty="0" smtClean="0">
                <a:ln>
                  <a:noFill/>
                </a:ln>
                <a:solidFill>
                  <a:schemeClr val="tx1"/>
                </a:solidFill>
                <a:effectLst/>
                <a:latin typeface="Arial" panose="020B0604020202020204" pitchFamily="34" charset="0"/>
              </a:rPr>
              <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ar-SA" altLang="en-US" sz="2000" b="0"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rPr>
              <a:t>ریختن سالین داخل راه هوایی می‌تواند</a:t>
            </a:r>
            <a:r>
              <a:rPr kumimoji="0" lang="en-US" altLang="en-US" sz="2000" b="0"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rPr>
              <a:t> </a:t>
            </a:r>
            <a:r>
              <a:rPr kumimoji="0" lang="ar-SA" altLang="en-US" sz="2000" b="1"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rPr>
              <a:t>باکتری‌ها و میکروب‌ها را به عمق ریه منتقل کند</a:t>
            </a:r>
            <a:r>
              <a:rPr kumimoji="0" lang="en-US" altLang="en-US" sz="2000" b="0"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rPr>
              <a:t> </a:t>
            </a:r>
            <a:r>
              <a:rPr kumimoji="0" lang="ar-SA" altLang="en-US" sz="2000" b="0"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rPr>
              <a:t>و خطر عفونت تنفسی (مثل پنومونی) را افزایش دهد</a:t>
            </a:r>
            <a:r>
              <a:rPr kumimoji="0" lang="en-US" altLang="en-US" sz="1800" b="0" i="0" u="none" strike="noStrike" cap="none" normalizeH="0" baseline="0" dirty="0" smtClean="0">
                <a:ln>
                  <a:noFill/>
                </a:ln>
                <a:solidFill>
                  <a:schemeClr val="tx1"/>
                </a:solidFill>
                <a:effectLst/>
                <a:latin typeface="Arial" panose="020B0604020202020204" pitchFamily="34" charset="0"/>
              </a:rPr>
              <a:t>.</a:t>
            </a:r>
          </a:p>
          <a:p>
            <a:pPr marL="0" marR="0" lvl="0" indent="0" algn="r" defTabSz="914400" rtl="1" eaLnBrk="0" fontAlgn="base" latinLnBrk="0" hangingPunct="0">
              <a:lnSpc>
                <a:spcPct val="150000"/>
              </a:lnSpc>
              <a:spcBef>
                <a:spcPct val="0"/>
              </a:spcBef>
              <a:spcAft>
                <a:spcPct val="0"/>
              </a:spcAft>
              <a:buClrTx/>
              <a:buSzTx/>
              <a:buFontTx/>
              <a:buChar char="•"/>
              <a:tabLst/>
            </a:pPr>
            <a:r>
              <a:rPr kumimoji="0" lang="ar-SA" altLang="en-US" sz="1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تحریک مسیر تنفسی و کاهش اکسیژناسیون</a:t>
            </a:r>
            <a:r>
              <a:rPr kumimoji="0" lang="en-US" altLang="en-US" sz="1800" b="0" i="0" u="none" strike="noStrike" cap="none" normalizeH="0" baseline="0" dirty="0" smtClean="0">
                <a:ln>
                  <a:noFill/>
                </a:ln>
                <a:solidFill>
                  <a:schemeClr val="tx1"/>
                </a:solidFill>
                <a:effectLst/>
                <a:latin typeface="Arial" panose="020B0604020202020204" pitchFamily="34" charset="0"/>
              </a:rPr>
              <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lang="ar-SA" altLang="en-US" sz="2000" dirty="0">
                <a:latin typeface="Adobe Arabic" panose="02040503050201020203" pitchFamily="18" charset="-78"/>
                <a:cs typeface="Adobe Arabic" panose="02040503050201020203" pitchFamily="18" charset="-78"/>
              </a:rPr>
              <a:t>ورود مایع به راه هوایی باعث تحریک سرفه، اسپاسم برونش و</a:t>
            </a:r>
            <a:r>
              <a:rPr lang="en-US" altLang="en-US" sz="2000" dirty="0">
                <a:latin typeface="Adobe Arabic" panose="02040503050201020203" pitchFamily="18" charset="-78"/>
                <a:cs typeface="Adobe Arabic" panose="02040503050201020203" pitchFamily="18" charset="-78"/>
              </a:rPr>
              <a:t> </a:t>
            </a:r>
            <a:r>
              <a:rPr lang="ar-SA" altLang="en-US" sz="2000" dirty="0">
                <a:latin typeface="Adobe Arabic" panose="02040503050201020203" pitchFamily="18" charset="-78"/>
                <a:cs typeface="Adobe Arabic" panose="02040503050201020203" pitchFamily="18" charset="-78"/>
              </a:rPr>
              <a:t>کاهش موقت سطح اکسیژن خون</a:t>
            </a:r>
            <a:r>
              <a:rPr lang="en-US" altLang="en-US" sz="2000" dirty="0">
                <a:latin typeface="Adobe Arabic" panose="02040503050201020203" pitchFamily="18" charset="-78"/>
                <a:cs typeface="Adobe Arabic" panose="02040503050201020203" pitchFamily="18" charset="-78"/>
              </a:rPr>
              <a:t> </a:t>
            </a:r>
            <a:r>
              <a:rPr lang="ar-SA" altLang="en-US" sz="2000" dirty="0">
                <a:latin typeface="Adobe Arabic" panose="02040503050201020203" pitchFamily="18" charset="-78"/>
                <a:cs typeface="Adobe Arabic" panose="02040503050201020203" pitchFamily="18" charset="-78"/>
              </a:rPr>
              <a:t>می‌شود</a:t>
            </a:r>
            <a:r>
              <a:rPr lang="en-US" altLang="en-US" sz="2000" dirty="0">
                <a:latin typeface="Adobe Arabic" panose="02040503050201020203" pitchFamily="18" charset="-78"/>
                <a:cs typeface="Adobe Arabic" panose="02040503050201020203" pitchFamily="18" charset="-78"/>
              </a:rPr>
              <a:t>.</a:t>
            </a:r>
          </a:p>
          <a:p>
            <a:pPr marL="0" marR="0" lvl="0" indent="0" algn="r" defTabSz="914400" rtl="1" eaLnBrk="0" fontAlgn="base" latinLnBrk="0" hangingPunct="0">
              <a:lnSpc>
                <a:spcPct val="150000"/>
              </a:lnSpc>
              <a:spcBef>
                <a:spcPct val="0"/>
              </a:spcBef>
              <a:spcAft>
                <a:spcPct val="0"/>
              </a:spcAft>
              <a:buClrTx/>
              <a:buSzTx/>
              <a:buFontTx/>
              <a:buChar char="•"/>
              <a:tabLst/>
            </a:pPr>
            <a:r>
              <a:rPr kumimoji="0" lang="ar-SA" altLang="en-US" sz="1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کاهش پاکسازی موکوس واقعی</a:t>
            </a:r>
            <a:r>
              <a:rPr kumimoji="0" lang="en-US" altLang="en-US" sz="1800" b="0" i="0" u="none" strike="noStrike" cap="none" normalizeH="0" baseline="0" dirty="0" smtClean="0">
                <a:ln>
                  <a:noFill/>
                </a:ln>
                <a:solidFill>
                  <a:schemeClr val="tx1"/>
                </a:solidFill>
                <a:effectLst/>
                <a:latin typeface="Arial" panose="020B0604020202020204" pitchFamily="34" charset="0"/>
              </a:rPr>
              <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lang="ar-SA" altLang="en-US" sz="2000" dirty="0">
                <a:latin typeface="Adobe Arabic" panose="02040503050201020203" pitchFamily="18" charset="-78"/>
                <a:cs typeface="Adobe Arabic" panose="02040503050201020203" pitchFamily="18" charset="-78"/>
              </a:rPr>
              <a:t>برخی مطالعات نشان داده‌اند که شستشو با سالین</a:t>
            </a:r>
            <a:r>
              <a:rPr lang="en-US" altLang="en-US" sz="2000" dirty="0">
                <a:latin typeface="Adobe Arabic" panose="02040503050201020203" pitchFamily="18" charset="-78"/>
                <a:cs typeface="Adobe Arabic" panose="02040503050201020203" pitchFamily="18" charset="-78"/>
              </a:rPr>
              <a:t> </a:t>
            </a:r>
            <a:r>
              <a:rPr lang="ar-SA" altLang="en-US" sz="2000" dirty="0">
                <a:latin typeface="Adobe Arabic" panose="02040503050201020203" pitchFamily="18" charset="-78"/>
                <a:cs typeface="Adobe Arabic" panose="02040503050201020203" pitchFamily="18" charset="-78"/>
              </a:rPr>
              <a:t>ممکن است باعث پراکندگی موکوس به عمق ریه شود</a:t>
            </a:r>
            <a:r>
              <a:rPr lang="en-US" altLang="en-US" sz="2000" dirty="0">
                <a:latin typeface="Adobe Arabic" panose="02040503050201020203" pitchFamily="18" charset="-78"/>
                <a:cs typeface="Adobe Arabic" panose="02040503050201020203" pitchFamily="18" charset="-78"/>
              </a:rPr>
              <a:t> </a:t>
            </a:r>
            <a:r>
              <a:rPr lang="ar-SA" altLang="en-US" sz="2000" dirty="0">
                <a:latin typeface="Adobe Arabic" panose="02040503050201020203" pitchFamily="18" charset="-78"/>
                <a:cs typeface="Adobe Arabic" panose="02040503050201020203" pitchFamily="18" charset="-78"/>
              </a:rPr>
              <a:t>و تخلیه واقعی ترشحات را دشوار کند</a:t>
            </a:r>
            <a:r>
              <a:rPr lang="en-US" altLang="en-US" sz="2000" dirty="0">
                <a:latin typeface="Adobe Arabic" panose="02040503050201020203" pitchFamily="18" charset="-78"/>
                <a:cs typeface="Adobe Arabic" panose="02040503050201020203" pitchFamily="18" charset="-78"/>
              </a:rPr>
              <a:t>.</a:t>
            </a:r>
          </a:p>
          <a:p>
            <a:pPr marL="0" marR="0" lvl="0" indent="0" algn="r" defTabSz="914400" rtl="1" eaLnBrk="0" fontAlgn="base" latinLnBrk="0" hangingPunct="0">
              <a:lnSpc>
                <a:spcPct val="150000"/>
              </a:lnSpc>
              <a:spcBef>
                <a:spcPct val="0"/>
              </a:spcBef>
              <a:spcAft>
                <a:spcPct val="0"/>
              </a:spcAft>
              <a:buClrTx/>
              <a:buSzTx/>
              <a:buFontTx/>
              <a:buChar char="•"/>
              <a:tabLst/>
            </a:pPr>
            <a:r>
              <a:rPr kumimoji="0" lang="ar-SA" altLang="en-US" sz="1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ریسک آسپیریشن یا احتباس مایع</a:t>
            </a:r>
            <a:r>
              <a:rPr kumimoji="0" lang="en-US" altLang="en-US" sz="1800" b="0" i="0" u="none" strike="noStrike" cap="none" normalizeH="0" baseline="0" dirty="0" smtClean="0">
                <a:ln>
                  <a:noFill/>
                </a:ln>
                <a:solidFill>
                  <a:schemeClr val="tx1"/>
                </a:solidFill>
                <a:effectLst/>
                <a:latin typeface="Arial" panose="020B0604020202020204" pitchFamily="34" charset="0"/>
              </a:rPr>
              <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lang="ar-SA" altLang="en-US" sz="2000" dirty="0">
                <a:latin typeface="Adobe Arabic" panose="02040503050201020203" pitchFamily="18" charset="-78"/>
                <a:cs typeface="Adobe Arabic" panose="02040503050201020203" pitchFamily="18" charset="-78"/>
              </a:rPr>
              <a:t>حجم سالین وارد شده ممکن است</a:t>
            </a:r>
            <a:r>
              <a:rPr lang="en-US" altLang="en-US" sz="2000" dirty="0">
                <a:latin typeface="Adobe Arabic" panose="02040503050201020203" pitchFamily="18" charset="-78"/>
                <a:cs typeface="Adobe Arabic" panose="02040503050201020203" pitchFamily="18" charset="-78"/>
              </a:rPr>
              <a:t> </a:t>
            </a:r>
            <a:r>
              <a:rPr lang="ar-SA" altLang="en-US" sz="2000" dirty="0">
                <a:latin typeface="Adobe Arabic" panose="02040503050201020203" pitchFamily="18" charset="-78"/>
                <a:cs typeface="Adobe Arabic" panose="02040503050201020203" pitchFamily="18" charset="-78"/>
              </a:rPr>
              <a:t>در ریه باقی بماند و باعث مشکلات تنفسی شود</a:t>
            </a:r>
            <a:r>
              <a:rPr lang="en-US" altLang="en-US" sz="2000" dirty="0">
                <a:latin typeface="Adobe Arabic" panose="02040503050201020203" pitchFamily="18" charset="-78"/>
                <a:cs typeface="Adobe Arabic" panose="02040503050201020203" pitchFamily="18" charset="-78"/>
              </a:rPr>
              <a:t>، </a:t>
            </a:r>
            <a:r>
              <a:rPr lang="ar-SA" altLang="en-US" sz="2000" dirty="0">
                <a:latin typeface="Adobe Arabic" panose="02040503050201020203" pitchFamily="18" charset="-78"/>
                <a:cs typeface="Adobe Arabic" panose="02040503050201020203" pitchFamily="18" charset="-78"/>
              </a:rPr>
              <a:t>به خصوص در بیماران با ریه آسیب دیده</a:t>
            </a:r>
            <a:r>
              <a:rPr lang="en-US" altLang="en-US" sz="2000" dirty="0">
                <a:latin typeface="Adobe Arabic" panose="02040503050201020203" pitchFamily="18" charset="-78"/>
                <a:cs typeface="Adobe Arabic" panose="02040503050201020203" pitchFamily="18" charset="-78"/>
              </a:rPr>
              <a:t>.</a:t>
            </a:r>
          </a:p>
          <a:p>
            <a:pPr marL="0" marR="0" lvl="0" indent="0" algn="r" defTabSz="914400" rtl="1" eaLnBrk="0" fontAlgn="base" latinLnBrk="0" hangingPunct="0">
              <a:lnSpc>
                <a:spcPct val="150000"/>
              </a:lnSpc>
              <a:spcBef>
                <a:spcPct val="0"/>
              </a:spcBef>
              <a:spcAft>
                <a:spcPct val="0"/>
              </a:spcAft>
              <a:buClrTx/>
              <a:buSzTx/>
              <a:buFontTx/>
              <a:buChar char="•"/>
              <a:tabLst/>
            </a:pPr>
            <a:r>
              <a:rPr kumimoji="0" lang="ar-SA" altLang="en-US" sz="1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مدیریت استاندارد بالینی</a:t>
            </a:r>
            <a:r>
              <a:rPr kumimoji="0" lang="en-US" altLang="en-US" sz="1800" b="0" i="0" u="none" strike="noStrike" cap="none" normalizeH="0" baseline="0" dirty="0" smtClean="0">
                <a:ln>
                  <a:noFill/>
                </a:ln>
                <a:solidFill>
                  <a:schemeClr val="tx1"/>
                </a:solidFill>
                <a:effectLst/>
                <a:latin typeface="Arial" panose="020B0604020202020204" pitchFamily="34" charset="0"/>
              </a:rPr>
              <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lang="ar-SA" altLang="en-US" sz="2000" dirty="0">
                <a:latin typeface="Adobe Arabic" panose="02040503050201020203" pitchFamily="18" charset="-78"/>
                <a:cs typeface="Adobe Arabic" panose="02040503050201020203" pitchFamily="18" charset="-78"/>
              </a:rPr>
              <a:t>ساکشن اندوتراکئال بدون سالین باشد، مگر در صورت وجود ترشحات غلیظ و انسداد راه هوایی</a:t>
            </a:r>
            <a:r>
              <a:rPr lang="en-US" altLang="en-US" sz="2000" dirty="0">
                <a:latin typeface="Adobe Arabic" panose="02040503050201020203" pitchFamily="18" charset="-78"/>
                <a:cs typeface="Adobe Arabic" panose="02040503050201020203" pitchFamily="18" charset="-78"/>
              </a:rPr>
              <a:t>، </a:t>
            </a:r>
            <a:r>
              <a:rPr lang="ar-SA" altLang="en-US" sz="2000" dirty="0">
                <a:latin typeface="Adobe Arabic" panose="02040503050201020203" pitchFamily="18" charset="-78"/>
                <a:cs typeface="Adobe Arabic" panose="02040503050201020203" pitchFamily="18" charset="-78"/>
              </a:rPr>
              <a:t>و حتی در آن شرایط، باید کمترین حجم ممکن سالین و با مراقبت کامل اکسیژناسیون انجام شود</a:t>
            </a:r>
            <a:r>
              <a:rPr lang="en-US" altLang="en-US" sz="2000" dirty="0">
                <a:latin typeface="Adobe Arabic" panose="02040503050201020203" pitchFamily="18" charset="-78"/>
                <a:cs typeface="Adobe Arabic" panose="02040503050201020203" pitchFamily="18" charset="-78"/>
              </a:rPr>
              <a:t>.</a:t>
            </a:r>
          </a:p>
        </p:txBody>
      </p:sp>
    </p:spTree>
    <p:extLst>
      <p:ext uri="{BB962C8B-B14F-4D97-AF65-F5344CB8AC3E}">
        <p14:creationId xmlns:p14="http://schemas.microsoft.com/office/powerpoint/2010/main" val="33154655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F43A98-AF35-4564-B475-5FA217FCC6FA}" type="datetime1">
              <a:rPr lang="en-US" smtClean="0"/>
              <a:t>12/3/2025</a:t>
            </a:fld>
            <a:endParaRPr lang="en-US"/>
          </a:p>
        </p:txBody>
      </p:sp>
      <p:sp>
        <p:nvSpPr>
          <p:cNvPr id="3" name="Footer Placeholder 2"/>
          <p:cNvSpPr>
            <a:spLocks noGrp="1"/>
          </p:cNvSpPr>
          <p:nvPr>
            <p:ph type="ftr" sz="quarter" idx="11"/>
          </p:nvPr>
        </p:nvSpPr>
        <p:spPr/>
        <p:txBody>
          <a:bodyPr/>
          <a:lstStyle/>
          <a:p>
            <a:r>
              <a:rPr lang="en-US" smtClean="0"/>
              <a:t>Esmaeil Mohammadnejad, asreno1358@yahoo.com</a:t>
            </a:r>
            <a:endParaRPr lang="en-US"/>
          </a:p>
        </p:txBody>
      </p:sp>
      <p:sp>
        <p:nvSpPr>
          <p:cNvPr id="4" name="Slide Number Placeholder 3"/>
          <p:cNvSpPr>
            <a:spLocks noGrp="1"/>
          </p:cNvSpPr>
          <p:nvPr>
            <p:ph type="sldNum" sz="quarter" idx="12"/>
          </p:nvPr>
        </p:nvSpPr>
        <p:spPr/>
        <p:txBody>
          <a:bodyPr/>
          <a:lstStyle/>
          <a:p>
            <a:fld id="{FD2C0A59-68AD-4B88-8BC1-CCA7BE70C5BF}" type="slidenum">
              <a:rPr lang="en-US" smtClean="0"/>
              <a:pPr/>
              <a:t>15</a:t>
            </a:fld>
            <a:endParaRPr lang="en-US"/>
          </a:p>
        </p:txBody>
      </p:sp>
      <p:sp>
        <p:nvSpPr>
          <p:cNvPr id="14" name="Rectangle 13"/>
          <p:cNvSpPr/>
          <p:nvPr/>
        </p:nvSpPr>
        <p:spPr>
          <a:xfrm>
            <a:off x="3048000" y="2828836"/>
            <a:ext cx="6096000" cy="646331"/>
          </a:xfrm>
          <a:prstGeom prst="rect">
            <a:avLst/>
          </a:prstGeom>
        </p:spPr>
        <p:txBody>
          <a:bodyPr>
            <a:spAutoFit/>
          </a:bodyPr>
          <a:lstStyle/>
          <a:p>
            <a:pPr algn="r" rtl="1"/>
            <a:r>
              <a:rPr lang="fa-IR" dirty="0" smtClean="0"/>
              <a:t>.</a:t>
            </a:r>
            <a:endParaRPr lang="fa-IR" dirty="0"/>
          </a:p>
          <a:p>
            <a:pPr algn="r" rtl="1"/>
            <a:endParaRPr lang="fa-IR" dirty="0"/>
          </a:p>
        </p:txBody>
      </p:sp>
      <p:sp>
        <p:nvSpPr>
          <p:cNvPr id="15" name="Rectangle 10"/>
          <p:cNvSpPr>
            <a:spLocks noChangeArrowheads="1"/>
          </p:cNvSpPr>
          <p:nvPr/>
        </p:nvSpPr>
        <p:spPr bwMode="auto">
          <a:xfrm>
            <a:off x="650401" y="47427"/>
            <a:ext cx="10458876" cy="5601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r" rtl="1"/>
            <a:r>
              <a:rPr lang="fa-IR" sz="4000" b="1" dirty="0" smtClean="0">
                <a:solidFill>
                  <a:schemeClr val="accent3">
                    <a:lumMod val="50000"/>
                  </a:schemeClr>
                </a:solidFill>
                <a:cs typeface="2  Badr" panose="00000400000000000000" pitchFamily="2" charset="-78"/>
              </a:rPr>
              <a:t>پس ما چه کنیم ترشحات جدا </a:t>
            </a:r>
            <a:r>
              <a:rPr lang="fa-IR" sz="4000" b="1" dirty="0">
                <a:solidFill>
                  <a:schemeClr val="accent3">
                    <a:lumMod val="50000"/>
                  </a:schemeClr>
                </a:solidFill>
                <a:cs typeface="2  Badr" panose="00000400000000000000" pitchFamily="2" charset="-78"/>
              </a:rPr>
              <a:t>شود؟(ساکشن </a:t>
            </a:r>
            <a:r>
              <a:rPr lang="fa-IR" sz="4000" b="1" dirty="0">
                <a:solidFill>
                  <a:schemeClr val="accent3">
                    <a:lumMod val="50000"/>
                  </a:schemeClr>
                </a:solidFill>
                <a:cs typeface="2  Badr" panose="00000400000000000000" pitchFamily="2" charset="-78"/>
              </a:rPr>
              <a:t>اندوتراکئال </a:t>
            </a:r>
            <a:r>
              <a:rPr lang="fa-IR" sz="4000" b="1" dirty="0">
                <a:solidFill>
                  <a:schemeClr val="accent3">
                    <a:lumMod val="50000"/>
                  </a:schemeClr>
                </a:solidFill>
                <a:cs typeface="2  Badr" panose="00000400000000000000" pitchFamily="2" charset="-78"/>
              </a:rPr>
              <a:t>اصولی)</a:t>
            </a:r>
            <a:endParaRPr lang="fa-IR" sz="4000" b="1" dirty="0">
              <a:solidFill>
                <a:schemeClr val="accent3">
                  <a:lumMod val="50000"/>
                </a:schemeClr>
              </a:solidFill>
              <a:cs typeface="2  Badr" panose="00000400000000000000" pitchFamily="2" charset="-78"/>
            </a:endParaRPr>
          </a:p>
          <a:p>
            <a:pPr algn="r" rtl="1"/>
            <a:r>
              <a:rPr lang="fa-IR" sz="2000" b="1" dirty="0">
                <a:cs typeface="2  Badr" panose="00000400000000000000" pitchFamily="2" charset="-78"/>
              </a:rPr>
              <a:t>هدف:</a:t>
            </a:r>
            <a:r>
              <a:rPr lang="fa-IR" sz="2000" dirty="0">
                <a:cs typeface="2  Badr" panose="00000400000000000000" pitchFamily="2" charset="-78"/>
              </a:rPr>
              <a:t> برداشتن ترشحات از راه هوایی بدون آسیب به بافت و بدون کاهش اکسیژن‌رسانی </a:t>
            </a:r>
            <a:endParaRPr lang="fa-IR" sz="2000" dirty="0" smtClean="0">
              <a:cs typeface="2  Badr" panose="00000400000000000000" pitchFamily="2" charset="-78"/>
            </a:endParaRPr>
          </a:p>
          <a:p>
            <a:pPr marL="342900" indent="-342900" algn="r" rtl="1">
              <a:buFont typeface="Wingdings" panose="05000000000000000000" pitchFamily="2" charset="2"/>
              <a:buChar char="q"/>
            </a:pPr>
            <a:r>
              <a:rPr kumimoji="0" lang="ar-SA"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اطمینان از پوزیشن </a:t>
            </a:r>
            <a:r>
              <a:rPr kumimoji="0" lang="fa-IR"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مناسب، </a:t>
            </a:r>
            <a:r>
              <a:rPr kumimoji="0" lang="ar-SA"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معمولاً نیمه‌نشسته یا</a:t>
            </a:r>
            <a:r>
              <a:rPr kumimoji="0" lang="en-US"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supine </a:t>
            </a:r>
            <a:r>
              <a:rPr kumimoji="0" lang="ar-SA"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با سر کمی بالا</a:t>
            </a:r>
            <a:r>
              <a:rPr kumimoji="0" lang="en-US"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a:t>
            </a:r>
          </a:p>
          <a:p>
            <a:pPr marL="342900" marR="0" lvl="0" indent="-342900" algn="r" defTabSz="914400" rtl="1" eaLnBrk="0" fontAlgn="base" latinLnBrk="0" hangingPunct="0">
              <a:spcBef>
                <a:spcPct val="0"/>
              </a:spcBef>
              <a:spcAft>
                <a:spcPct val="0"/>
              </a:spcAft>
              <a:buClrTx/>
              <a:buSzTx/>
              <a:buFont typeface="Wingdings" panose="05000000000000000000" pitchFamily="2" charset="2"/>
              <a:buChar char="q"/>
              <a:tabLst/>
            </a:pPr>
            <a:r>
              <a:rPr kumimoji="0" lang="ar-SA"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انتخاب اندازه مناسب کاتتر</a:t>
            </a:r>
            <a:r>
              <a:rPr kumimoji="0" lang="en-US"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a:t>
            </a:r>
            <a:r>
              <a:rPr kumimoji="0" lang="ar-SA"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قطر کاتتر حدود</a:t>
            </a:r>
            <a:r>
              <a:rPr kumimoji="0" lang="en-US"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a:t>
            </a:r>
            <a:r>
              <a:rPr kumimoji="0" lang="fa-IR"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2</a:t>
            </a:r>
            <a:r>
              <a:rPr kumimoji="0" lang="en-US"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a:t>
            </a:r>
            <a:r>
              <a:rPr kumimoji="0" lang="fa-IR"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1 </a:t>
            </a:r>
            <a:r>
              <a:rPr kumimoji="0" lang="en-US"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a:t>
            </a:r>
            <a:r>
              <a:rPr kumimoji="0" lang="fa-IR"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3</a:t>
            </a:r>
            <a:r>
              <a:rPr kumimoji="0" lang="en-US"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a:t>
            </a:r>
            <a:r>
              <a:rPr kumimoji="0" lang="fa-IR"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2</a:t>
            </a:r>
            <a:r>
              <a:rPr kumimoji="0" lang="en-US"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a:t>
            </a:r>
            <a:r>
              <a:rPr kumimoji="0" lang="ar-SA"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قطر داخلی لوله تراشه</a:t>
            </a:r>
            <a:r>
              <a:rPr kumimoji="0" lang="en-US"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a:t>
            </a:r>
            <a:r>
              <a:rPr kumimoji="0" lang="ar-SA"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باشد تا آسیب مخاط کمتر شود</a:t>
            </a:r>
            <a:r>
              <a:rPr kumimoji="0" lang="en-US"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a:t>
            </a:r>
          </a:p>
          <a:p>
            <a:pPr marL="342900" marR="0" lvl="0" indent="-342900" algn="r" defTabSz="914400" rtl="1" eaLnBrk="0" fontAlgn="base" latinLnBrk="0" hangingPunct="0">
              <a:spcBef>
                <a:spcPct val="0"/>
              </a:spcBef>
              <a:spcAft>
                <a:spcPct val="0"/>
              </a:spcAft>
              <a:buClrTx/>
              <a:buSzTx/>
              <a:buFont typeface="Wingdings" panose="05000000000000000000" pitchFamily="2" charset="2"/>
              <a:buChar char="q"/>
              <a:tabLst/>
            </a:pPr>
            <a:r>
              <a:rPr kumimoji="0" lang="ar-SA"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ساکشن کوتاه و کنترل‌شده</a:t>
            </a:r>
            <a:r>
              <a:rPr kumimoji="0" lang="en-US"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a:t>
            </a:r>
            <a:r>
              <a:rPr lang="fa-IR" altLang="en-US" sz="2000" dirty="0">
                <a:latin typeface="Arial" panose="020B0604020202020204" pitchFamily="34" charset="0"/>
                <a:cs typeface="2  Badr" panose="00000400000000000000" pitchFamily="2" charset="-78"/>
              </a:rPr>
              <a:t> </a:t>
            </a:r>
            <a:r>
              <a:rPr kumimoji="0" lang="ar-SA"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حداکثر </a:t>
            </a:r>
            <a:r>
              <a:rPr kumimoji="0" lang="fa-IR"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۱۰</a:t>
            </a:r>
            <a:r>
              <a:rPr kumimoji="0" lang="ar-SA"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a:t>
            </a:r>
            <a:r>
              <a:rPr kumimoji="0" lang="fa-IR"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۱۵</a:t>
            </a:r>
            <a:r>
              <a:rPr kumimoji="0" lang="ar-SA"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ثانیه ساکشن، سپس توقف و اکسیژن‌رسانی دوباره</a:t>
            </a:r>
            <a:r>
              <a:rPr kumimoji="0" lang="en-US"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a:t>
            </a:r>
          </a:p>
          <a:p>
            <a:pPr marL="342900" marR="0" lvl="0" indent="-342900" algn="r" defTabSz="914400" rtl="1" eaLnBrk="0" fontAlgn="base" latinLnBrk="0" hangingPunct="0">
              <a:spcBef>
                <a:spcPct val="0"/>
              </a:spcBef>
              <a:spcAft>
                <a:spcPct val="0"/>
              </a:spcAft>
              <a:buClrTx/>
              <a:buSzTx/>
              <a:buFont typeface="Wingdings" panose="05000000000000000000" pitchFamily="2" charset="2"/>
              <a:buChar char="q"/>
              <a:tabLst/>
            </a:pPr>
            <a:r>
              <a:rPr kumimoji="0" lang="ar-SA"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فشار منفی مناسب</a:t>
            </a:r>
            <a:r>
              <a:rPr kumimoji="0" lang="en-US"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(Adult: 80–120 mmHg, Pediatric: 60–80 mmHg, Neonate: 60 mmHg).</a:t>
            </a:r>
          </a:p>
          <a:p>
            <a:pPr marL="342900" marR="0" lvl="0" indent="-342900" algn="r" defTabSz="914400" rtl="1" eaLnBrk="0" fontAlgn="base" latinLnBrk="0" hangingPunct="0">
              <a:spcBef>
                <a:spcPct val="0"/>
              </a:spcBef>
              <a:spcAft>
                <a:spcPct val="0"/>
              </a:spcAft>
              <a:buClrTx/>
              <a:buSzTx/>
              <a:buFont typeface="Wingdings" panose="05000000000000000000" pitchFamily="2" charset="2"/>
              <a:buChar char="q"/>
              <a:tabLst/>
            </a:pPr>
            <a:r>
              <a:rPr kumimoji="0" lang="ar-SA"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تکرار در صورت نیاز</a:t>
            </a:r>
            <a:endParaRPr kumimoji="0" lang="fa-IR" altLang="en-US" sz="20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endParaRPr>
          </a:p>
          <a:p>
            <a:pPr marL="342900" indent="-342900" algn="r" rtl="1">
              <a:buFont typeface="Wingdings" panose="05000000000000000000" pitchFamily="2" charset="2"/>
              <a:buChar char="q"/>
            </a:pPr>
            <a:r>
              <a:rPr lang="fa-IR" sz="2000" b="1" dirty="0">
                <a:cs typeface="2  Badr" panose="00000400000000000000" pitchFamily="2" charset="-78"/>
              </a:rPr>
              <a:t>تحریک طبیعی و فیزیولوژیک</a:t>
            </a:r>
          </a:p>
          <a:p>
            <a:pPr marL="342900" indent="-342900" algn="r" rtl="1">
              <a:buFont typeface="Wingdings" panose="05000000000000000000" pitchFamily="2" charset="2"/>
              <a:buChar char="q"/>
            </a:pPr>
            <a:r>
              <a:rPr lang="fa-IR" sz="2000" b="1" dirty="0">
                <a:cs typeface="2  Badr" panose="00000400000000000000" pitchFamily="2" charset="-78"/>
              </a:rPr>
              <a:t>تغییر پوزیشن / پوزیشنینگ</a:t>
            </a:r>
            <a:r>
              <a:rPr lang="fa-IR" sz="2000" b="1" dirty="0" smtClean="0">
                <a:cs typeface="2  Badr" panose="00000400000000000000" pitchFamily="2" charset="-78"/>
              </a:rPr>
              <a:t>:</a:t>
            </a:r>
            <a:r>
              <a:rPr lang="fa-IR" sz="2000" dirty="0" smtClean="0">
                <a:cs typeface="2  Badr" panose="00000400000000000000" pitchFamily="2" charset="-78"/>
              </a:rPr>
              <a:t>.</a:t>
            </a:r>
            <a:endParaRPr lang="fa-IR" sz="2000" dirty="0">
              <a:cs typeface="2  Badr" panose="00000400000000000000" pitchFamily="2" charset="-78"/>
            </a:endParaRPr>
          </a:p>
          <a:p>
            <a:pPr marL="342900" indent="-342900" algn="r" rtl="1">
              <a:buFont typeface="Wingdings" panose="05000000000000000000" pitchFamily="2" charset="2"/>
              <a:buChar char="q"/>
            </a:pPr>
            <a:r>
              <a:rPr lang="fa-IR" sz="2000" b="1" dirty="0">
                <a:cs typeface="2  Badr" panose="00000400000000000000" pitchFamily="2" charset="-78"/>
              </a:rPr>
              <a:t>سرفه هدایت‌شده </a:t>
            </a:r>
            <a:r>
              <a:rPr lang="en-US" sz="2000" b="1" dirty="0" smtClean="0">
                <a:cs typeface="2  Badr" panose="00000400000000000000" pitchFamily="2" charset="-78"/>
              </a:rPr>
              <a:t>Coughing techniques</a:t>
            </a:r>
            <a:r>
              <a:rPr lang="en-US" sz="2000" dirty="0" smtClean="0">
                <a:cs typeface="2  Badr" panose="00000400000000000000" pitchFamily="2" charset="-78"/>
              </a:rPr>
              <a:t> </a:t>
            </a:r>
            <a:r>
              <a:rPr lang="fa-IR" sz="2000" dirty="0">
                <a:cs typeface="2  Badr" panose="00000400000000000000" pitchFamily="2" charset="-78"/>
              </a:rPr>
              <a:t>بیماران هوشیار می‌توانند سرفه کنند تا ترشحات خارج شوند.</a:t>
            </a:r>
          </a:p>
          <a:p>
            <a:pPr marL="342900" indent="-342900" algn="r" rtl="1">
              <a:buFont typeface="Wingdings" panose="05000000000000000000" pitchFamily="2" charset="2"/>
              <a:buChar char="q"/>
            </a:pPr>
            <a:r>
              <a:rPr lang="fa-IR" sz="2000" b="1" dirty="0">
                <a:cs typeface="2  Badr" panose="00000400000000000000" pitchFamily="2" charset="-78"/>
              </a:rPr>
              <a:t>فیزیوتراپی قفسه </a:t>
            </a:r>
            <a:r>
              <a:rPr lang="fa-IR" sz="2000" b="1" dirty="0" smtClean="0">
                <a:cs typeface="2  Badr" panose="00000400000000000000" pitchFamily="2" charset="-78"/>
              </a:rPr>
              <a:t>سینه</a:t>
            </a:r>
          </a:p>
          <a:p>
            <a:pPr marL="342900" lvl="0" indent="-342900" algn="r" rtl="1" eaLnBrk="0" fontAlgn="base" hangingPunct="0">
              <a:spcBef>
                <a:spcPct val="0"/>
              </a:spcBef>
              <a:spcAft>
                <a:spcPct val="0"/>
              </a:spcAft>
              <a:buFont typeface="Wingdings" panose="05000000000000000000" pitchFamily="2" charset="2"/>
              <a:buChar char="q"/>
            </a:pPr>
            <a:r>
              <a:rPr lang="fa-IR" sz="2000" b="1" dirty="0" smtClean="0">
                <a:cs typeface="2  Badr" panose="00000400000000000000" pitchFamily="2" charset="-78"/>
              </a:rPr>
              <a:t> ر</a:t>
            </a:r>
            <a:r>
              <a:rPr lang="ar-SA" altLang="en-US" sz="2000" b="1" dirty="0" smtClean="0">
                <a:latin typeface="Arial" panose="020B0604020202020204" pitchFamily="34" charset="0"/>
                <a:cs typeface="2  Badr" panose="00000400000000000000" pitchFamily="2" charset="-78"/>
              </a:rPr>
              <a:t>قیق </a:t>
            </a:r>
            <a:r>
              <a:rPr lang="ar-SA" altLang="en-US" sz="2000" b="1" dirty="0">
                <a:latin typeface="Arial" panose="020B0604020202020204" pitchFamily="34" charset="0"/>
                <a:cs typeface="2  Badr" panose="00000400000000000000" pitchFamily="2" charset="-78"/>
              </a:rPr>
              <a:t>کردن ترشحات (در صورت نیاز</a:t>
            </a:r>
            <a:r>
              <a:rPr lang="ar-SA" altLang="en-US" sz="2000" b="1" dirty="0" smtClean="0">
                <a:latin typeface="Arial" panose="020B0604020202020204" pitchFamily="34" charset="0"/>
                <a:cs typeface="2  Badr" panose="00000400000000000000" pitchFamily="2" charset="-78"/>
              </a:rPr>
              <a:t>)</a:t>
            </a:r>
            <a:r>
              <a:rPr lang="fa-IR" altLang="en-US" sz="2000" b="1" dirty="0" smtClean="0">
                <a:latin typeface="Arial" panose="020B0604020202020204" pitchFamily="34" charset="0"/>
                <a:cs typeface="2  Badr" panose="00000400000000000000" pitchFamily="2" charset="-78"/>
              </a:rPr>
              <a:t> با </a:t>
            </a:r>
            <a:endParaRPr lang="en-US" altLang="en-US" sz="2000" b="1" dirty="0">
              <a:latin typeface="Arial" panose="020B0604020202020204" pitchFamily="34" charset="0"/>
              <a:cs typeface="2  Badr" panose="00000400000000000000" pitchFamily="2" charset="-78"/>
            </a:endParaRPr>
          </a:p>
          <a:p>
            <a:pPr marL="342900" lvl="0" indent="-342900" algn="r" rtl="1" eaLnBrk="0" fontAlgn="base" hangingPunct="0">
              <a:spcBef>
                <a:spcPct val="0"/>
              </a:spcBef>
              <a:spcAft>
                <a:spcPct val="0"/>
              </a:spcAft>
              <a:buFont typeface="Wingdings" panose="05000000000000000000" pitchFamily="2" charset="2"/>
              <a:buChar char="q"/>
            </a:pPr>
            <a:r>
              <a:rPr lang="ar-SA" altLang="en-US" sz="2000" b="1" dirty="0">
                <a:latin typeface="Arial" panose="020B0604020202020204" pitchFamily="34" charset="0"/>
                <a:cs typeface="2  Badr" panose="00000400000000000000" pitchFamily="2" charset="-78"/>
              </a:rPr>
              <a:t>هیدراتاسیون کافی</a:t>
            </a:r>
            <a:r>
              <a:rPr lang="en-US" altLang="en-US" sz="2000" b="1" dirty="0">
                <a:latin typeface="Arial" panose="020B0604020202020204" pitchFamily="34" charset="0"/>
                <a:cs typeface="2  Badr" panose="00000400000000000000" pitchFamily="2" charset="-78"/>
              </a:rPr>
              <a:t>:</a:t>
            </a:r>
            <a:r>
              <a:rPr lang="en-US" altLang="en-US" sz="2000" dirty="0">
                <a:latin typeface="Arial" panose="020B0604020202020204" pitchFamily="34" charset="0"/>
                <a:cs typeface="2  Badr" panose="00000400000000000000" pitchFamily="2" charset="-78"/>
              </a:rPr>
              <a:t> </a:t>
            </a:r>
            <a:r>
              <a:rPr lang="ar-SA" altLang="en-US" sz="2000" dirty="0">
                <a:latin typeface="Arial" panose="020B0604020202020204" pitchFamily="34" charset="0"/>
                <a:cs typeface="2  Badr" panose="00000400000000000000" pitchFamily="2" charset="-78"/>
              </a:rPr>
              <a:t>نوشیدن مایعات کافی یا تزریق مایعات وریدی</a:t>
            </a:r>
            <a:r>
              <a:rPr lang="en-US" altLang="en-US" sz="2000" dirty="0">
                <a:latin typeface="Arial" panose="020B0604020202020204" pitchFamily="34" charset="0"/>
                <a:cs typeface="2  Badr" panose="00000400000000000000" pitchFamily="2" charset="-78"/>
              </a:rPr>
              <a:t>.</a:t>
            </a:r>
          </a:p>
          <a:p>
            <a:pPr marL="342900" lvl="0" indent="-342900" algn="r" rtl="1" eaLnBrk="0" fontAlgn="base" hangingPunct="0">
              <a:spcBef>
                <a:spcPct val="0"/>
              </a:spcBef>
              <a:spcAft>
                <a:spcPct val="0"/>
              </a:spcAft>
              <a:buFont typeface="Wingdings" panose="05000000000000000000" pitchFamily="2" charset="2"/>
              <a:buChar char="q"/>
            </a:pPr>
            <a:r>
              <a:rPr lang="ar-SA" altLang="en-US" sz="2000" b="1" dirty="0">
                <a:latin typeface="Arial" panose="020B0604020202020204" pitchFamily="34" charset="0"/>
                <a:cs typeface="2  Badr" panose="00000400000000000000" pitchFamily="2" charset="-78"/>
              </a:rPr>
              <a:t>داروهای موکولیتیک</a:t>
            </a:r>
            <a:r>
              <a:rPr lang="en-US" altLang="en-US" sz="2000" b="1" dirty="0">
                <a:latin typeface="Arial" panose="020B0604020202020204" pitchFamily="34" charset="0"/>
                <a:cs typeface="2  Badr" panose="00000400000000000000" pitchFamily="2" charset="-78"/>
              </a:rPr>
              <a:t> </a:t>
            </a:r>
            <a:r>
              <a:rPr lang="ar-SA" altLang="en-US" sz="2000" dirty="0" smtClean="0">
                <a:latin typeface="Arial" panose="020B0604020202020204" pitchFamily="34" charset="0"/>
                <a:cs typeface="2  Badr" panose="00000400000000000000" pitchFamily="2" charset="-78"/>
              </a:rPr>
              <a:t>مانند</a:t>
            </a:r>
            <a:r>
              <a:rPr lang="en-US" altLang="en-US" sz="2000" dirty="0" smtClean="0">
                <a:latin typeface="Arial" panose="020B0604020202020204" pitchFamily="34" charset="0"/>
                <a:cs typeface="2  Badr" panose="00000400000000000000" pitchFamily="2" charset="-78"/>
              </a:rPr>
              <a:t> </a:t>
            </a:r>
            <a:r>
              <a:rPr lang="en-US" altLang="en-US" sz="2000" dirty="0">
                <a:latin typeface="Arial" panose="020B0604020202020204" pitchFamily="34" charset="0"/>
                <a:cs typeface="2  Badr" panose="00000400000000000000" pitchFamily="2" charset="-78"/>
              </a:rPr>
              <a:t>N-acetylcysteine </a:t>
            </a:r>
            <a:r>
              <a:rPr lang="ar-SA" altLang="en-US" sz="2000" dirty="0">
                <a:latin typeface="Arial" panose="020B0604020202020204" pitchFamily="34" charset="0"/>
                <a:cs typeface="2  Badr" panose="00000400000000000000" pitchFamily="2" charset="-78"/>
              </a:rPr>
              <a:t>برای رقیق کردن ترشحات غلیظ</a:t>
            </a:r>
            <a:r>
              <a:rPr lang="en-US" altLang="en-US" sz="2000" dirty="0">
                <a:latin typeface="Arial" panose="020B0604020202020204" pitchFamily="34" charset="0"/>
                <a:cs typeface="2  Badr" panose="00000400000000000000" pitchFamily="2" charset="-78"/>
              </a:rPr>
              <a:t>.</a:t>
            </a:r>
          </a:p>
          <a:p>
            <a:pPr marL="342900" lvl="0" indent="-342900" algn="r" rtl="1" eaLnBrk="0" fontAlgn="base" hangingPunct="0">
              <a:spcBef>
                <a:spcPct val="0"/>
              </a:spcBef>
              <a:spcAft>
                <a:spcPct val="0"/>
              </a:spcAft>
              <a:buFont typeface="Wingdings" panose="05000000000000000000" pitchFamily="2" charset="2"/>
              <a:buChar char="q"/>
            </a:pPr>
            <a:r>
              <a:rPr lang="ar-SA" altLang="en-US" sz="2000" b="1" dirty="0">
                <a:latin typeface="Arial" panose="020B0604020202020204" pitchFamily="34" charset="0"/>
                <a:cs typeface="2  Badr" panose="00000400000000000000" pitchFamily="2" charset="-78"/>
              </a:rPr>
              <a:t>هوا/اکسیژن مرطوب</a:t>
            </a:r>
            <a:r>
              <a:rPr lang="en-US" altLang="en-US" sz="2000" b="1" dirty="0">
                <a:latin typeface="Arial" panose="020B0604020202020204" pitchFamily="34" charset="0"/>
                <a:cs typeface="2  Badr" panose="00000400000000000000" pitchFamily="2" charset="-78"/>
              </a:rPr>
              <a:t>:</a:t>
            </a:r>
            <a:r>
              <a:rPr lang="en-US" altLang="en-US" sz="2000" dirty="0">
                <a:latin typeface="Arial" panose="020B0604020202020204" pitchFamily="34" charset="0"/>
                <a:cs typeface="2  Badr" panose="00000400000000000000" pitchFamily="2" charset="-78"/>
              </a:rPr>
              <a:t> Humidified oxygen </a:t>
            </a:r>
            <a:r>
              <a:rPr lang="ar-SA" altLang="en-US" sz="2000" dirty="0">
                <a:latin typeface="Arial" panose="020B0604020202020204" pitchFamily="34" charset="0"/>
                <a:cs typeface="2  Badr" panose="00000400000000000000" pitchFamily="2" charset="-78"/>
              </a:rPr>
              <a:t>می‌تواند ترشحات را روان‌تر کند</a:t>
            </a:r>
            <a:r>
              <a:rPr lang="en-US" altLang="en-US" sz="2000" dirty="0">
                <a:latin typeface="Arial" panose="020B0604020202020204" pitchFamily="34" charset="0"/>
                <a:cs typeface="2  Badr" panose="00000400000000000000" pitchFamily="2" charset="-78"/>
              </a:rPr>
              <a:t>.</a:t>
            </a:r>
          </a:p>
          <a:p>
            <a:pPr marL="342900" lvl="0" indent="-342900" algn="r" eaLnBrk="0" fontAlgn="base" hangingPunct="0">
              <a:spcBef>
                <a:spcPct val="0"/>
              </a:spcBef>
              <a:spcAft>
                <a:spcPct val="0"/>
              </a:spcAft>
              <a:buFont typeface="Wingdings" panose="05000000000000000000" pitchFamily="2" charset="2"/>
              <a:buChar char="q"/>
            </a:pPr>
            <a:r>
              <a:rPr lang="en-US" altLang="en-US" sz="2000" b="1" dirty="0">
                <a:latin typeface="Arial" panose="020B0604020202020204" pitchFamily="34" charset="0"/>
                <a:cs typeface="2  Badr" panose="00000400000000000000" pitchFamily="2" charset="-78"/>
              </a:rPr>
              <a:t>⚠️ </a:t>
            </a:r>
            <a:r>
              <a:rPr lang="ar-SA" altLang="en-US" sz="2000" b="1" dirty="0">
                <a:latin typeface="Arial" panose="020B0604020202020204" pitchFamily="34" charset="0"/>
                <a:cs typeface="2  Badr" panose="00000400000000000000" pitchFamily="2" charset="-78"/>
              </a:rPr>
              <a:t>استفاده از نرمال سالین داخل لوله به صورت روتین توصیه نمی‌شود، مگر در شرایط بسیار خاص و تحت نظارت بالینی</a:t>
            </a:r>
            <a:endParaRPr lang="fa-IR" sz="2000" b="1" dirty="0">
              <a:cs typeface="2  Badr" panose="00000400000000000000" pitchFamily="2" charset="-78"/>
            </a:endParaRPr>
          </a:p>
          <a:p>
            <a:pPr algn="r" rtl="1"/>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16" name="Rectangle 11"/>
          <p:cNvSpPr>
            <a:spLocks noChangeArrowheads="1"/>
          </p:cNvSpPr>
          <p:nvPr/>
        </p:nvSpPr>
        <p:spPr bwMode="auto">
          <a:xfrm>
            <a:off x="750627" y="4234631"/>
            <a:ext cx="24878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a:t>
            </a:r>
          </a:p>
        </p:txBody>
      </p:sp>
      <p:sp>
        <p:nvSpPr>
          <p:cNvPr id="17" name="Rectangle 16"/>
          <p:cNvSpPr/>
          <p:nvPr/>
        </p:nvSpPr>
        <p:spPr>
          <a:xfrm>
            <a:off x="383960" y="5779522"/>
            <a:ext cx="10588839" cy="954107"/>
          </a:xfrm>
          <a:prstGeom prst="rect">
            <a:avLst/>
          </a:prstGeom>
        </p:spPr>
        <p:txBody>
          <a:bodyPr wrap="square">
            <a:spAutoFit/>
          </a:bodyPr>
          <a:lstStyle/>
          <a:p>
            <a:r>
              <a:rPr lang="en-US" sz="1400" dirty="0"/>
              <a:t>Chang </a:t>
            </a:r>
            <a:r>
              <a:rPr lang="en-US" sz="1400" dirty="0"/>
              <a:t>SJ, Kim E‑H, Kwon YO, </a:t>
            </a:r>
            <a:r>
              <a:rPr lang="en-US" sz="1400" dirty="0" err="1"/>
              <a:t>Im</a:t>
            </a:r>
            <a:r>
              <a:rPr lang="en-US" sz="1400" dirty="0"/>
              <a:t> H, Park KH, Kim J, </a:t>
            </a:r>
            <a:r>
              <a:rPr lang="en-US" sz="1400" dirty="0" err="1"/>
              <a:t>Jeong</a:t>
            </a:r>
            <a:r>
              <a:rPr lang="en-US" sz="1400" dirty="0"/>
              <a:t> D, Kim D, Park JH. Benefits and harms of normal saline instillation before endotracheal suctioning in mechanically ventilated adult patients in intensive care units: a systematic literature review and meta‑analysis. Intensive and Critical Care Nursing. 2023;78:103477. </a:t>
            </a:r>
            <a:r>
              <a:rPr lang="en-US" sz="1400" dirty="0" err="1"/>
              <a:t>Schmollgruber</a:t>
            </a:r>
            <a:r>
              <a:rPr lang="en-US" sz="1400" dirty="0"/>
              <a:t> </a:t>
            </a:r>
            <a:r>
              <a:rPr lang="en-US" sz="1400" dirty="0"/>
              <a:t>S, </a:t>
            </a:r>
            <a:r>
              <a:rPr lang="en-US" sz="1400" dirty="0" err="1"/>
              <a:t>Korsah</a:t>
            </a:r>
            <a:r>
              <a:rPr lang="en-US" sz="1400" dirty="0"/>
              <a:t> EK, </a:t>
            </a:r>
            <a:r>
              <a:rPr lang="en-US" sz="1400" dirty="0" err="1"/>
              <a:t>Brokken</a:t>
            </a:r>
            <a:r>
              <a:rPr lang="en-US" sz="1400" dirty="0"/>
              <a:t> V. Normal saline instillation before endotracheal suctioning: What is the evidence? Intensive and Critical Care Nursing. 2023 </a:t>
            </a:r>
            <a:r>
              <a:rPr lang="en-US" sz="1400" dirty="0"/>
              <a:t>Dec;79:103533</a:t>
            </a:r>
            <a:endParaRPr lang="fa-IR" sz="1400" dirty="0"/>
          </a:p>
        </p:txBody>
      </p:sp>
    </p:spTree>
    <p:extLst>
      <p:ext uri="{BB962C8B-B14F-4D97-AF65-F5344CB8AC3E}">
        <p14:creationId xmlns:p14="http://schemas.microsoft.com/office/powerpoint/2010/main" val="19885132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065" y="834196"/>
            <a:ext cx="10160000" cy="1143000"/>
          </a:xfrm>
        </p:spPr>
        <p:txBody>
          <a:bodyPr/>
          <a:lstStyle/>
          <a:p>
            <a:pPr algn="ctr"/>
            <a:r>
              <a:rPr lang="fa-IR" sz="3600" dirty="0">
                <a:solidFill>
                  <a:srgbClr val="0070C0"/>
                </a:solidFill>
                <a:cs typeface="2  Baran" panose="00000400000000000000" pitchFamily="2" charset="-78"/>
              </a:rPr>
              <a:t>چه زمانی برای </a:t>
            </a:r>
            <a:r>
              <a:rPr lang="fa-IR" sz="3600" dirty="0" smtClean="0">
                <a:solidFill>
                  <a:srgbClr val="0070C0"/>
                </a:solidFill>
                <a:cs typeface="2  Baran" panose="00000400000000000000" pitchFamily="2" charset="-78"/>
              </a:rPr>
              <a:t>بررسی کیفیت محلول ضدعفونی باید سواپیبنگ انجام می دهیم؟</a:t>
            </a:r>
            <a:endParaRPr lang="en-US" sz="3600" dirty="0">
              <a:solidFill>
                <a:srgbClr val="0070C0"/>
              </a:solidFill>
              <a:cs typeface="2  Baran" panose="00000400000000000000" pitchFamily="2" charset="-78"/>
            </a:endParaRPr>
          </a:p>
        </p:txBody>
      </p:sp>
      <p:sp>
        <p:nvSpPr>
          <p:cNvPr id="4" name="Date Placeholder 3"/>
          <p:cNvSpPr>
            <a:spLocks noGrp="1"/>
          </p:cNvSpPr>
          <p:nvPr>
            <p:ph type="dt" sz="half" idx="10"/>
          </p:nvPr>
        </p:nvSpPr>
        <p:spPr/>
        <p:txBody>
          <a:bodyPr/>
          <a:lstStyle/>
          <a:p>
            <a:fld id="{BFAD45E2-63E7-44DD-B194-D106C8E88221}" type="datetime1">
              <a:rPr lang="en-US" smtClean="0"/>
              <a:t>12/2/2025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16</a:t>
            </a:fld>
            <a:endParaRPr lang="en-US"/>
          </a:p>
        </p:txBody>
      </p:sp>
      <p:sp>
        <p:nvSpPr>
          <p:cNvPr id="7" name="Rectangle 2"/>
          <p:cNvSpPr>
            <a:spLocks noChangeArrowheads="1"/>
          </p:cNvSpPr>
          <p:nvPr/>
        </p:nvSpPr>
        <p:spPr bwMode="auto">
          <a:xfrm>
            <a:off x="204716" y="223823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5392" rIns="0" bIns="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520131" y="1977196"/>
            <a:ext cx="10153934" cy="4385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chemeClr val="tx1"/>
                </a:solidFill>
                <a:effectLst/>
                <a:ea typeface="Calibri" panose="020F0502020204030204" pitchFamily="34" charset="0"/>
                <a:cs typeface="B Nazanin" panose="00000400000000000000" pitchFamily="2" charset="-78"/>
              </a:rPr>
              <a:t/>
            </a:r>
            <a:br>
              <a:rPr kumimoji="0" lang="en-US" altLang="en-US" sz="1100" b="0" i="0" u="none" strike="noStrike" cap="none" normalizeH="0" baseline="0" dirty="0" smtClean="0">
                <a:ln>
                  <a:noFill/>
                </a:ln>
                <a:solidFill>
                  <a:schemeClr val="tx1"/>
                </a:solidFill>
                <a:effectLst/>
                <a:ea typeface="Calibri" panose="020F0502020204030204" pitchFamily="34" charset="0"/>
                <a:cs typeface="B Nazanin" panose="00000400000000000000" pitchFamily="2" charset="-78"/>
              </a:rPr>
            </a:br>
            <a:r>
              <a:rPr lang="fa-IR" altLang="en-US" sz="1600" dirty="0">
                <a:solidFill>
                  <a:srgbClr val="000000"/>
                </a:solidFill>
                <a:latin typeface="Arial" panose="020B0604020202020204" pitchFamily="34" charset="0"/>
                <a:ea typeface="Times New Roman" panose="02020603050405020304" pitchFamily="18" charset="0"/>
                <a:cs typeface="B Titr" panose="00000700000000000000" pitchFamily="2" charset="-78"/>
              </a:rPr>
              <a:t>محلول های ضدعفونی کننده با پایه</a:t>
            </a:r>
            <a:r>
              <a:rPr lang="en-US" altLang="en-US" sz="1600" dirty="0">
                <a:solidFill>
                  <a:srgbClr val="000000"/>
                </a:solidFill>
                <a:latin typeface="Arial" panose="020B0604020202020204" pitchFamily="34" charset="0"/>
                <a:ea typeface="Times New Roman" panose="02020603050405020304" pitchFamily="18" charset="0"/>
                <a:cs typeface="B Titr" panose="00000700000000000000" pitchFamily="2" charset="-78"/>
              </a:rPr>
              <a:t> </a:t>
            </a:r>
            <a:r>
              <a:rPr lang="fa-IR" altLang="en-US" sz="1600" b="1" dirty="0" smtClean="0">
                <a:solidFill>
                  <a:srgbClr val="000000"/>
                </a:solidFill>
                <a:latin typeface="Arial" panose="020B0604020202020204" pitchFamily="34" charset="0"/>
                <a:ea typeface="Times New Roman" panose="02020603050405020304" pitchFamily="18" charset="0"/>
                <a:cs typeface="B Titr" panose="00000700000000000000" pitchFamily="2" charset="-78"/>
              </a:rPr>
              <a:t>گلوتارآلدهید</a:t>
            </a:r>
          </a:p>
          <a:p>
            <a:pPr marL="0" marR="0" lvl="0" indent="0" algn="ctr" defTabSz="914400" rtl="1" eaLnBrk="0" fontAlgn="base" latinLnBrk="0" hangingPunct="0">
              <a:lnSpc>
                <a:spcPct val="100000"/>
              </a:lnSpc>
              <a:spcBef>
                <a:spcPct val="0"/>
              </a:spcBef>
              <a:spcAft>
                <a:spcPct val="0"/>
              </a:spcAft>
              <a:buClrTx/>
              <a:buSzTx/>
              <a:buFontTx/>
              <a:buNone/>
              <a:tabLst/>
            </a:pPr>
            <a:endParaRPr lang="en-US" altLang="en-US" sz="1200" dirty="0">
              <a:solidFill>
                <a:srgbClr val="365F91"/>
              </a:solidFill>
              <a:latin typeface="Cambria" panose="02040503050406030204" pitchFamily="18" charset="0"/>
              <a:ea typeface="Times New Roman" panose="02020603050405020304" pitchFamily="18" charset="0"/>
              <a:cs typeface="Times New Roman" panose="02020603050405020304" pitchFamily="18" charset="0"/>
            </a:endParaRPr>
          </a:p>
          <a:p>
            <a:pPr marL="171450" lvl="0" indent="-171450" algn="just" rtl="1" eaLnBrk="0" fontAlgn="base" hangingPunct="0">
              <a:lnSpc>
                <a:spcPct val="200000"/>
              </a:lnSpc>
              <a:spcBef>
                <a:spcPct val="0"/>
              </a:spcBef>
              <a:spcAft>
                <a:spcPct val="0"/>
              </a:spcAft>
              <a:buFont typeface="Wingdings" panose="05000000000000000000" pitchFamily="2" charset="2"/>
              <a:buChar char="q"/>
            </a:pPr>
            <a:r>
              <a:rPr lang="ar-SA" altLang="en-US" sz="2000" dirty="0" smtClean="0">
                <a:latin typeface="Arial" panose="020B0604020202020204" pitchFamily="34" charset="0"/>
                <a:ea typeface="Times New Roman" panose="02020603050405020304" pitchFamily="18" charset="0"/>
                <a:cs typeface="2  Badr" panose="00000400000000000000" pitchFamily="2" charset="-78"/>
              </a:rPr>
              <a:t>مطابق </a:t>
            </a:r>
            <a:r>
              <a:rPr lang="ar-SA" altLang="en-US" sz="2000" dirty="0">
                <a:latin typeface="Arial" panose="020B0604020202020204" pitchFamily="34" charset="0"/>
                <a:ea typeface="Times New Roman" panose="02020603050405020304" pitchFamily="18" charset="0"/>
                <a:cs typeface="2  Badr" panose="00000400000000000000" pitchFamily="2" charset="-78"/>
              </a:rPr>
              <a:t>با مرجع جهانی پیشگیری و کنترل بیماری ها</a:t>
            </a:r>
            <a:r>
              <a:rPr lang="en-US" altLang="en-US" sz="2000" dirty="0">
                <a:latin typeface="Arial" panose="020B0604020202020204" pitchFamily="34" charset="0"/>
                <a:ea typeface="Times New Roman" panose="02020603050405020304" pitchFamily="18" charset="0"/>
                <a:cs typeface="2  Badr" panose="00000400000000000000" pitchFamily="2" charset="-78"/>
              </a:rPr>
              <a:t> (CDC) </a:t>
            </a:r>
            <a:r>
              <a:rPr lang="ar-SA" altLang="en-US" sz="2000" dirty="0">
                <a:latin typeface="Arial" panose="020B0604020202020204" pitchFamily="34" charset="0"/>
                <a:ea typeface="Times New Roman" panose="02020603050405020304" pitchFamily="18" charset="0"/>
                <a:cs typeface="2  Badr" panose="00000400000000000000" pitchFamily="2" charset="-78"/>
              </a:rPr>
              <a:t>ضروری است حداقل ماده پایه موثره و عامل ضد میکروارگانیسم یک محلول ضد عفونی کننده سطح بالا </a:t>
            </a:r>
            <a:r>
              <a:rPr lang="en-US" altLang="en-US" sz="2000" b="1" dirty="0">
                <a:latin typeface="Arial" panose="020B0604020202020204" pitchFamily="34" charset="0"/>
                <a:ea typeface="Times New Roman" panose="02020603050405020304" pitchFamily="18" charset="0"/>
                <a:cs typeface="2  Badr" panose="00000400000000000000" pitchFamily="2" charset="-78"/>
              </a:rPr>
              <a:t>(MEC)</a:t>
            </a:r>
            <a:r>
              <a:rPr lang="en-US" altLang="en-US" sz="2000" dirty="0">
                <a:latin typeface="Arial" panose="020B0604020202020204" pitchFamily="34" charset="0"/>
                <a:ea typeface="Times New Roman" panose="02020603050405020304" pitchFamily="18" charset="0"/>
                <a:cs typeface="2  Badr" panose="00000400000000000000" pitchFamily="2" charset="-78"/>
              </a:rPr>
              <a:t> </a:t>
            </a:r>
            <a:r>
              <a:rPr lang="fa-IR" altLang="en-US" sz="2000" dirty="0" smtClean="0">
                <a:latin typeface="Arial" panose="020B0604020202020204" pitchFamily="34" charset="0"/>
                <a:ea typeface="Times New Roman" panose="02020603050405020304" pitchFamily="18" charset="0"/>
                <a:cs typeface="2  Badr" panose="00000400000000000000" pitchFamily="2" charset="-78"/>
              </a:rPr>
              <a:t> </a:t>
            </a:r>
            <a:r>
              <a:rPr lang="ar-SA" altLang="en-US" sz="2000" dirty="0" smtClean="0">
                <a:latin typeface="Arial" panose="020B0604020202020204" pitchFamily="34" charset="0"/>
                <a:ea typeface="Times New Roman" panose="02020603050405020304" pitchFamily="18" charset="0"/>
                <a:cs typeface="2  Badr" panose="00000400000000000000" pitchFamily="2" charset="-78"/>
              </a:rPr>
              <a:t>بوسیله </a:t>
            </a:r>
            <a:r>
              <a:rPr lang="ar-SA" altLang="en-US" sz="2000" dirty="0">
                <a:latin typeface="Arial" panose="020B0604020202020204" pitchFamily="34" charset="0"/>
                <a:ea typeface="Times New Roman" panose="02020603050405020304" pitchFamily="18" charset="0"/>
                <a:cs typeface="2  Badr" panose="00000400000000000000" pitchFamily="2" charset="-78"/>
              </a:rPr>
              <a:t>نوار تست یا</a:t>
            </a:r>
            <a:r>
              <a:rPr lang="en-US" altLang="en-US" sz="2000" dirty="0">
                <a:latin typeface="Arial" panose="020B0604020202020204" pitchFamily="34" charset="0"/>
                <a:ea typeface="Times New Roman" panose="02020603050405020304" pitchFamily="18" charset="0"/>
                <a:cs typeface="2  Badr" panose="00000400000000000000" pitchFamily="2" charset="-78"/>
              </a:rPr>
              <a:t> Test Strip </a:t>
            </a:r>
            <a:r>
              <a:rPr lang="ar-SA" altLang="en-US" sz="2000" dirty="0">
                <a:latin typeface="Arial" panose="020B0604020202020204" pitchFamily="34" charset="0"/>
                <a:ea typeface="Times New Roman" panose="02020603050405020304" pitchFamily="18" charset="0"/>
                <a:cs typeface="2  Badr" panose="00000400000000000000" pitchFamily="2" charset="-78"/>
              </a:rPr>
              <a:t>اندازه گیری گردد. </a:t>
            </a:r>
            <a:endParaRPr lang="en-US" altLang="en-US" sz="2000" dirty="0">
              <a:latin typeface="Calibri" panose="020F0502020204030204" pitchFamily="34" charset="0"/>
              <a:ea typeface="Calibri" panose="020F0502020204030204" pitchFamily="34" charset="0"/>
              <a:cs typeface="2  Badr" panose="00000400000000000000" pitchFamily="2" charset="-78"/>
            </a:endParaRPr>
          </a:p>
          <a:p>
            <a:pPr marL="285750" lvl="0" indent="-285750" algn="just" rtl="1" eaLnBrk="0" fontAlgn="base" hangingPunct="0">
              <a:lnSpc>
                <a:spcPct val="200000"/>
              </a:lnSpc>
              <a:spcBef>
                <a:spcPct val="0"/>
              </a:spcBef>
              <a:spcAft>
                <a:spcPct val="0"/>
              </a:spcAft>
              <a:buFont typeface="Wingdings" panose="05000000000000000000" pitchFamily="2" charset="2"/>
              <a:buChar char="q"/>
            </a:pPr>
            <a:r>
              <a:rPr lang="ar-SA" altLang="en-US" sz="2000" dirty="0">
                <a:latin typeface="Calibri" panose="020F0502020204030204" pitchFamily="34" charset="0"/>
                <a:ea typeface="Calibri" panose="020F0502020204030204" pitchFamily="34" charset="0"/>
                <a:cs typeface="2  Badr" panose="00000400000000000000" pitchFamily="2" charset="-78"/>
              </a:rPr>
              <a:t>- نوارهای تست با توجه به ماده پایه موثره آن محلول (گلوتارآلدهاید</a:t>
            </a:r>
            <a:r>
              <a:rPr lang="en-US" altLang="en-US" sz="2000" dirty="0">
                <a:latin typeface="Calibri" panose="020F0502020204030204" pitchFamily="34" charset="0"/>
                <a:ea typeface="Calibri" panose="020F0502020204030204" pitchFamily="34" charset="0"/>
                <a:cs typeface="2  Badr" panose="00000400000000000000" pitchFamily="2" charset="-78"/>
              </a:rPr>
              <a:t> –</a:t>
            </a:r>
            <a:r>
              <a:rPr lang="ar-SA" altLang="en-US" sz="2000" dirty="0">
                <a:latin typeface="Calibri" panose="020F0502020204030204" pitchFamily="34" charset="0"/>
                <a:ea typeface="Calibri" panose="020F0502020204030204" pitchFamily="34" charset="0"/>
                <a:cs typeface="2  Badr" panose="00000400000000000000" pitchFamily="2" charset="-78"/>
              </a:rPr>
              <a:t> پراستیک اسید</a:t>
            </a:r>
            <a:r>
              <a:rPr lang="en-US" altLang="en-US" sz="2000" dirty="0">
                <a:latin typeface="Calibri" panose="020F0502020204030204" pitchFamily="34" charset="0"/>
                <a:ea typeface="Calibri" panose="020F0502020204030204" pitchFamily="34" charset="0"/>
                <a:cs typeface="2  Badr" panose="00000400000000000000" pitchFamily="2" charset="-78"/>
              </a:rPr>
              <a:t> –</a:t>
            </a:r>
            <a:r>
              <a:rPr lang="ar-SA" altLang="en-US" sz="2000" dirty="0">
                <a:latin typeface="Calibri" panose="020F0502020204030204" pitchFamily="34" charset="0"/>
                <a:ea typeface="Calibri" panose="020F0502020204030204" pitchFamily="34" charset="0"/>
                <a:cs typeface="2  Badr" panose="00000400000000000000" pitchFamily="2" charset="-78"/>
              </a:rPr>
              <a:t> پراکسید هیدروژن یا فرمالدهد و</a:t>
            </a:r>
            <a:r>
              <a:rPr lang="en-US" altLang="en-US" sz="2000" dirty="0">
                <a:latin typeface="Calibri" panose="020F0502020204030204" pitchFamily="34" charset="0"/>
                <a:ea typeface="Calibri" panose="020F0502020204030204" pitchFamily="34" charset="0"/>
                <a:cs typeface="2  Badr" panose="00000400000000000000" pitchFamily="2" charset="-78"/>
              </a:rPr>
              <a:t> …</a:t>
            </a:r>
            <a:r>
              <a:rPr lang="ar-SA" altLang="en-US" sz="2000" dirty="0">
                <a:latin typeface="Calibri" panose="020F0502020204030204" pitchFamily="34" charset="0"/>
                <a:ea typeface="Calibri" panose="020F0502020204030204" pitchFamily="34" charset="0"/>
                <a:cs typeface="2  Badr" panose="00000400000000000000" pitchFamily="2" charset="-78"/>
              </a:rPr>
              <a:t>) متفاوت خواهد بود</a:t>
            </a:r>
            <a:r>
              <a:rPr lang="en-US" altLang="en-US" sz="2000" dirty="0" smtClean="0">
                <a:ea typeface="Calibri" panose="020F0502020204030204" pitchFamily="34" charset="0"/>
                <a:cs typeface="2  Badr" panose="00000400000000000000" pitchFamily="2" charset="-78"/>
              </a:rPr>
              <a:t>.</a:t>
            </a:r>
            <a:endParaRPr lang="fa-IR" altLang="en-US" sz="2000" dirty="0" smtClean="0">
              <a:ea typeface="Calibri" panose="020F0502020204030204" pitchFamily="34" charset="0"/>
              <a:cs typeface="2  Badr" panose="00000400000000000000" pitchFamily="2" charset="-78"/>
            </a:endParaRPr>
          </a:p>
          <a:p>
            <a:pPr marL="285750" lvl="0" indent="-285750" algn="just" rtl="1" eaLnBrk="0" fontAlgn="base" hangingPunct="0">
              <a:lnSpc>
                <a:spcPct val="200000"/>
              </a:lnSpc>
              <a:spcBef>
                <a:spcPct val="0"/>
              </a:spcBef>
              <a:spcAft>
                <a:spcPct val="0"/>
              </a:spcAft>
              <a:buFont typeface="Wingdings" panose="05000000000000000000" pitchFamily="2" charset="2"/>
              <a:buChar char="q"/>
            </a:pPr>
            <a:r>
              <a:rPr lang="ar-SA" altLang="en-US" sz="2000" dirty="0" smtClean="0">
                <a:latin typeface="Calibri" panose="020F0502020204030204" pitchFamily="34" charset="0"/>
                <a:ea typeface="Calibri" panose="020F0502020204030204" pitchFamily="34" charset="0"/>
                <a:cs typeface="2  Badr" panose="00000400000000000000" pitchFamily="2" charset="-78"/>
              </a:rPr>
              <a:t>استفاده </a:t>
            </a:r>
            <a:r>
              <a:rPr lang="ar-SA" altLang="en-US" sz="2000" dirty="0">
                <a:latin typeface="Calibri" panose="020F0502020204030204" pitchFamily="34" charset="0"/>
                <a:ea typeface="Calibri" panose="020F0502020204030204" pitchFamily="34" charset="0"/>
                <a:cs typeface="2  Badr" panose="00000400000000000000" pitchFamily="2" charset="-78"/>
              </a:rPr>
              <a:t>از آن جهت اطمینان از صحت عملکرد و اعتبار محلول سطح بالا</a:t>
            </a:r>
            <a:r>
              <a:rPr lang="en-US" altLang="en-US" sz="2000" dirty="0">
                <a:latin typeface="Calibri" panose="020F0502020204030204" pitchFamily="34" charset="0"/>
                <a:ea typeface="Calibri" panose="020F0502020204030204" pitchFamily="34" charset="0"/>
                <a:cs typeface="2  Badr" panose="00000400000000000000" pitchFamily="2" charset="-78"/>
              </a:rPr>
              <a:t> </a:t>
            </a:r>
            <a:r>
              <a:rPr lang="en-US" altLang="en-US" sz="2000" dirty="0">
                <a:ea typeface="Calibri" panose="020F0502020204030204" pitchFamily="34" charset="0"/>
                <a:cs typeface="2  Badr" panose="00000400000000000000" pitchFamily="2" charset="-78"/>
              </a:rPr>
              <a:t>(High Level) </a:t>
            </a:r>
            <a:r>
              <a:rPr lang="ar-SA" altLang="en-US" sz="2000" dirty="0">
                <a:latin typeface="Calibri" panose="020F0502020204030204" pitchFamily="34" charset="0"/>
                <a:ea typeface="Calibri" panose="020F0502020204030204" pitchFamily="34" charset="0"/>
                <a:cs typeface="2  Badr" panose="00000400000000000000" pitchFamily="2" charset="-78"/>
              </a:rPr>
              <a:t>در بخش </a:t>
            </a:r>
            <a:r>
              <a:rPr lang="fa-IR" altLang="en-US" sz="2000" dirty="0" smtClean="0">
                <a:latin typeface="Calibri" panose="020F0502020204030204" pitchFamily="34" charset="0"/>
                <a:ea typeface="Calibri" panose="020F0502020204030204" pitchFamily="34" charset="0"/>
                <a:cs typeface="2  Badr" panose="00000400000000000000" pitchFamily="2" charset="-78"/>
              </a:rPr>
              <a:t>الزامی است.</a:t>
            </a:r>
            <a:r>
              <a:rPr kumimoji="0" lang="en-US" altLang="en-US" sz="2000" b="0" i="0" u="none" strike="noStrike" cap="none" normalizeH="0" baseline="0" dirty="0" smtClean="0">
                <a:ln>
                  <a:noFill/>
                </a:ln>
                <a:solidFill>
                  <a:schemeClr val="tx1"/>
                </a:solidFill>
                <a:effectLst/>
                <a:ea typeface="Calibri" panose="020F0502020204030204" pitchFamily="34" charset="0"/>
                <a:cs typeface="2  Badr" panose="00000400000000000000" pitchFamily="2" charset="-78"/>
              </a:rPr>
              <a:t/>
            </a:r>
            <a:br>
              <a:rPr kumimoji="0" lang="en-US" altLang="en-US" sz="2000" b="0" i="0" u="none" strike="noStrike" cap="none" normalizeH="0" baseline="0" dirty="0" smtClean="0">
                <a:ln>
                  <a:noFill/>
                </a:ln>
                <a:solidFill>
                  <a:schemeClr val="tx1"/>
                </a:solidFill>
                <a:effectLst/>
                <a:ea typeface="Calibri" panose="020F0502020204030204" pitchFamily="34" charset="0"/>
                <a:cs typeface="2  Badr" panose="00000400000000000000" pitchFamily="2" charset="-78"/>
              </a:rPr>
            </a:br>
            <a:endParaRPr kumimoji="0" lang="en-US" altLang="en-US" sz="20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endParaRPr>
          </a:p>
        </p:txBody>
      </p:sp>
    </p:spTree>
    <p:extLst>
      <p:ext uri="{BB962C8B-B14F-4D97-AF65-F5344CB8AC3E}">
        <p14:creationId xmlns:p14="http://schemas.microsoft.com/office/powerpoint/2010/main" val="2756935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sz="2400" dirty="0"/>
              <a:t>در مرکز ما  متخصص بیهوشی به جای نلاتون برای ساکشن از سوند فولی استفاده می کند و این سوند را به مدت 24 ساعت نگهداری می </a:t>
            </a:r>
            <a:r>
              <a:rPr lang="fa-IR" sz="2400" dirty="0" smtClean="0"/>
              <a:t>کند</a:t>
            </a:r>
            <a:r>
              <a:rPr lang="fa-IR" sz="2400" dirty="0"/>
              <a:t>، ایا از نظر کنترل عفونت درست است؟</a:t>
            </a:r>
            <a:endParaRPr lang="en-US" sz="2400" dirty="0"/>
          </a:p>
        </p:txBody>
      </p:sp>
      <p:sp>
        <p:nvSpPr>
          <p:cNvPr id="3" name="Content Placeholder 2"/>
          <p:cNvSpPr>
            <a:spLocks noGrp="1"/>
          </p:cNvSpPr>
          <p:nvPr>
            <p:ph idx="1"/>
          </p:nvPr>
        </p:nvSpPr>
        <p:spPr>
          <a:xfrm>
            <a:off x="1" y="1600200"/>
            <a:ext cx="11081982" cy="4800600"/>
          </a:xfrm>
        </p:spPr>
        <p:txBody>
          <a:bodyPr>
            <a:normAutofit/>
          </a:bodyPr>
          <a:lstStyle/>
          <a:p>
            <a:pPr algn="r" rtl="1"/>
            <a:r>
              <a:rPr lang="fa-IR" dirty="0" smtClean="0">
                <a:cs typeface="2  Badr" panose="00000400000000000000" pitchFamily="2" charset="-78"/>
              </a:rPr>
              <a:t>در </a:t>
            </a:r>
            <a:r>
              <a:rPr lang="fa-IR" dirty="0">
                <a:cs typeface="2  Badr" panose="00000400000000000000" pitchFamily="2" charset="-78"/>
              </a:rPr>
              <a:t>استانداردهای کنترل عفونت </a:t>
            </a:r>
            <a:r>
              <a:rPr lang="en-US" dirty="0" smtClean="0">
                <a:cs typeface="2  Badr" panose="00000400000000000000" pitchFamily="2" charset="-78"/>
              </a:rPr>
              <a:t>CDC</a:t>
            </a:r>
            <a:r>
              <a:rPr lang="en-US" dirty="0">
                <a:cs typeface="2  Badr" panose="00000400000000000000" pitchFamily="2" charset="-78"/>
              </a:rPr>
              <a:t>, AARC، </a:t>
            </a:r>
            <a:r>
              <a:rPr lang="en-US" dirty="0" smtClean="0">
                <a:cs typeface="2  Badr" panose="00000400000000000000" pitchFamily="2" charset="-78"/>
              </a:rPr>
              <a:t>WHO  </a:t>
            </a:r>
            <a:r>
              <a:rPr lang="fa-IR" b="1" dirty="0" smtClean="0">
                <a:cs typeface="2  Badr" panose="00000400000000000000" pitchFamily="2" charset="-78"/>
              </a:rPr>
              <a:t>سوند </a:t>
            </a:r>
            <a:r>
              <a:rPr lang="fa-IR" b="1" dirty="0">
                <a:cs typeface="2  Badr" panose="00000400000000000000" pitchFamily="2" charset="-78"/>
              </a:rPr>
              <a:t>ساکشن اندوتراکئال باید تک‌بار مصرف یا استریل باشد</a:t>
            </a:r>
            <a:r>
              <a:rPr lang="fa-IR" dirty="0">
                <a:cs typeface="2  Badr" panose="00000400000000000000" pitchFamily="2" charset="-78"/>
              </a:rPr>
              <a:t>.</a:t>
            </a:r>
          </a:p>
          <a:p>
            <a:pPr algn="r" rtl="1"/>
            <a:r>
              <a:rPr lang="fa-IR" dirty="0">
                <a:cs typeface="2  Badr" panose="00000400000000000000" pitchFamily="2" charset="-78"/>
              </a:rPr>
              <a:t>نگهداری سوند داخل راه هوایی حتی برای چند ساعت، به شدت </a:t>
            </a:r>
            <a:r>
              <a:rPr lang="fa-IR" b="1" dirty="0">
                <a:cs typeface="2  Badr" panose="00000400000000000000" pitchFamily="2" charset="-78"/>
              </a:rPr>
              <a:t>ریسک آلودگی میکروبی و پنومونی بیمارانتقالی </a:t>
            </a:r>
            <a:r>
              <a:rPr lang="en-US" b="1" dirty="0" smtClean="0">
                <a:cs typeface="2  Badr" panose="00000400000000000000" pitchFamily="2" charset="-78"/>
              </a:rPr>
              <a:t>VAP</a:t>
            </a:r>
            <a:r>
              <a:rPr lang="en-US" dirty="0" smtClean="0">
                <a:cs typeface="2  Badr" panose="00000400000000000000" pitchFamily="2" charset="-78"/>
              </a:rPr>
              <a:t> </a:t>
            </a:r>
            <a:r>
              <a:rPr lang="fa-IR" dirty="0">
                <a:cs typeface="2  Badr" panose="00000400000000000000" pitchFamily="2" charset="-78"/>
              </a:rPr>
              <a:t>را افزایش می‌دهد.</a:t>
            </a:r>
          </a:p>
          <a:p>
            <a:pPr algn="r" rtl="1"/>
            <a:r>
              <a:rPr lang="fa-IR" b="1" dirty="0">
                <a:cs typeface="2  Badr" panose="00000400000000000000" pitchFamily="2" charset="-78"/>
              </a:rPr>
              <a:t>⚠️ مشکل:</a:t>
            </a:r>
          </a:p>
          <a:p>
            <a:pPr algn="r" rtl="1"/>
            <a:r>
              <a:rPr lang="en-US" b="1" dirty="0">
                <a:cs typeface="2  Badr" panose="00000400000000000000" pitchFamily="2" charset="-78"/>
              </a:rPr>
              <a:t>Biofilm</a:t>
            </a:r>
            <a:r>
              <a:rPr lang="en-US" dirty="0">
                <a:cs typeface="2  Badr" panose="00000400000000000000" pitchFamily="2" charset="-78"/>
              </a:rPr>
              <a:t> </a:t>
            </a:r>
            <a:r>
              <a:rPr lang="fa-IR" dirty="0">
                <a:cs typeface="2  Badr" panose="00000400000000000000" pitchFamily="2" charset="-78"/>
              </a:rPr>
              <a:t>می‌تواند روی سوند ایجاد شود و منبع عفونت شود.</a:t>
            </a:r>
          </a:p>
          <a:p>
            <a:pPr algn="r" rtl="1"/>
            <a:r>
              <a:rPr lang="fa-IR" dirty="0">
                <a:cs typeface="2  Badr" panose="00000400000000000000" pitchFamily="2" charset="-78"/>
              </a:rPr>
              <a:t>ترشحات بیمار حین نگهداری، </a:t>
            </a:r>
            <a:r>
              <a:rPr lang="fa-IR" b="1" dirty="0">
                <a:cs typeface="2  Badr" panose="00000400000000000000" pitchFamily="2" charset="-78"/>
              </a:rPr>
              <a:t>محیط مناسبی برای رشد باکتری‌ها</a:t>
            </a:r>
            <a:r>
              <a:rPr lang="fa-IR" dirty="0">
                <a:cs typeface="2  Badr" panose="00000400000000000000" pitchFamily="2" charset="-78"/>
              </a:rPr>
              <a:t> فراهم می‌کند.</a:t>
            </a:r>
          </a:p>
          <a:p>
            <a:pPr algn="r" rtl="1"/>
            <a:r>
              <a:rPr lang="fa-IR" dirty="0">
                <a:cs typeface="2  Badr" panose="00000400000000000000" pitchFamily="2" charset="-78"/>
              </a:rPr>
              <a:t>حتی اگر داخل کیسه یا پلاستیک نگهداری شود، </a:t>
            </a:r>
            <a:r>
              <a:rPr lang="fa-IR" b="1" dirty="0">
                <a:cs typeface="2  Badr" panose="00000400000000000000" pitchFamily="2" charset="-78"/>
              </a:rPr>
              <a:t>محیط مرطوب و گرم</a:t>
            </a:r>
            <a:r>
              <a:rPr lang="fa-IR" dirty="0">
                <a:cs typeface="2  Badr" panose="00000400000000000000" pitchFamily="2" charset="-78"/>
              </a:rPr>
              <a:t> باعث تکثیر سریع باکتری‌ها می‌شود.</a:t>
            </a:r>
          </a:p>
          <a:p>
            <a:endParaRPr lang="en-US" b="1" dirty="0"/>
          </a:p>
          <a:p>
            <a:r>
              <a:rPr lang="en-US" sz="1700" dirty="0"/>
              <a:t>American Association for Respiratory Care (AARC). </a:t>
            </a:r>
            <a:r>
              <a:rPr lang="en-US" sz="1700" i="1" dirty="0"/>
              <a:t>AARC Clinical Practice Guidelines: Artificial Airway Suctioning.</a:t>
            </a:r>
            <a:r>
              <a:rPr lang="en-US" sz="1700" dirty="0"/>
              <a:t> 2022. </a:t>
            </a:r>
            <a:endParaRPr lang="en-US" sz="1700" dirty="0" smtClean="0"/>
          </a:p>
          <a:p>
            <a:r>
              <a:rPr lang="en-US" sz="1700" dirty="0" smtClean="0"/>
              <a:t>Centers </a:t>
            </a:r>
            <a:r>
              <a:rPr lang="en-US" sz="1700" dirty="0"/>
              <a:t>for Disease Control and Prevention (CDC). </a:t>
            </a:r>
            <a:r>
              <a:rPr lang="en-US" sz="1700" i="1" dirty="0"/>
              <a:t>Guideline for Prevention of Ventilator-Associated Pneumonia.</a:t>
            </a:r>
            <a:r>
              <a:rPr lang="en-US" sz="1700" dirty="0"/>
              <a:t> 2016. (cdc.gov)</a:t>
            </a:r>
          </a:p>
          <a:p>
            <a:pPr marL="114300" indent="0">
              <a:buNone/>
            </a:pPr>
            <a:endParaRPr lang="en-US" sz="1700" dirty="0"/>
          </a:p>
          <a:p>
            <a:pPr algn="r" rtl="1"/>
            <a:endParaRPr lang="en-US" dirty="0">
              <a:cs typeface="2  Badr" panose="00000400000000000000" pitchFamily="2" charset="-78"/>
            </a:endParaRPr>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17</a:t>
            </a:fld>
            <a:endParaRPr lang="en-US"/>
          </a:p>
        </p:txBody>
      </p:sp>
    </p:spTree>
    <p:extLst>
      <p:ext uri="{BB962C8B-B14F-4D97-AF65-F5344CB8AC3E}">
        <p14:creationId xmlns:p14="http://schemas.microsoft.com/office/powerpoint/2010/main" val="685746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cs typeface="2  Badr" panose="00000400000000000000" pitchFamily="2" charset="-78"/>
              </a:rPr>
              <a:t>توصیه استاندارد</a:t>
            </a:r>
            <a:r>
              <a:rPr lang="fa-IR" b="1" dirty="0"/>
              <a:t/>
            </a:r>
            <a:br>
              <a:rPr lang="fa-IR" b="1" dirty="0"/>
            </a:br>
            <a:endParaRPr lang="en-US" dirty="0"/>
          </a:p>
        </p:txBody>
      </p:sp>
      <p:sp>
        <p:nvSpPr>
          <p:cNvPr id="3" name="Content Placeholder 2"/>
          <p:cNvSpPr>
            <a:spLocks noGrp="1"/>
          </p:cNvSpPr>
          <p:nvPr>
            <p:ph idx="1"/>
          </p:nvPr>
        </p:nvSpPr>
        <p:spPr/>
        <p:txBody>
          <a:bodyPr/>
          <a:lstStyle/>
          <a:p>
            <a:pPr algn="r" rtl="1">
              <a:lnSpc>
                <a:spcPct val="150000"/>
              </a:lnSpc>
            </a:pPr>
            <a:r>
              <a:rPr lang="fa-IR" b="1" dirty="0" smtClean="0">
                <a:cs typeface="2  Badr" panose="00000400000000000000" pitchFamily="2" charset="-78"/>
              </a:rPr>
              <a:t>استفاده </a:t>
            </a:r>
            <a:r>
              <a:rPr lang="fa-IR" b="1" dirty="0">
                <a:cs typeface="2  Badr" panose="00000400000000000000" pitchFamily="2" charset="-78"/>
              </a:rPr>
              <a:t>از سوند نلاتون یا </a:t>
            </a:r>
            <a:r>
              <a:rPr lang="en-US" b="1" dirty="0">
                <a:cs typeface="2  Badr" panose="00000400000000000000" pitchFamily="2" charset="-78"/>
              </a:rPr>
              <a:t>Catheter </a:t>
            </a:r>
            <a:r>
              <a:rPr lang="fa-IR" b="1" dirty="0">
                <a:cs typeface="2  Badr" panose="00000400000000000000" pitchFamily="2" charset="-78"/>
              </a:rPr>
              <a:t>مخصوص اندوتراکئال، تک‌بار مصرف و استریل.</a:t>
            </a:r>
            <a:endParaRPr lang="fa-IR" dirty="0">
              <a:cs typeface="2  Badr" panose="00000400000000000000" pitchFamily="2" charset="-78"/>
            </a:endParaRPr>
          </a:p>
          <a:p>
            <a:pPr algn="r" rtl="1">
              <a:lnSpc>
                <a:spcPct val="150000"/>
              </a:lnSpc>
            </a:pPr>
            <a:r>
              <a:rPr lang="fa-IR" b="1" dirty="0">
                <a:cs typeface="2  Badr" panose="00000400000000000000" pitchFamily="2" charset="-78"/>
              </a:rPr>
              <a:t>پس از هر ساکشن، سوند باید دور انداخته شود.</a:t>
            </a:r>
            <a:endParaRPr lang="fa-IR" dirty="0">
              <a:cs typeface="2  Badr" panose="00000400000000000000" pitchFamily="2" charset="-78"/>
            </a:endParaRPr>
          </a:p>
          <a:p>
            <a:pPr algn="r" rtl="1">
              <a:lnSpc>
                <a:spcPct val="150000"/>
              </a:lnSpc>
            </a:pPr>
            <a:r>
              <a:rPr lang="fa-IR" dirty="0">
                <a:cs typeface="2  Badr" panose="00000400000000000000" pitchFamily="2" charset="-78"/>
              </a:rPr>
              <a:t>اگر به هر دلیلی باید ترشحات متعدد در طول کوتاه جمع‌آوری شوند، از سیستم‌های </a:t>
            </a:r>
            <a:r>
              <a:rPr lang="en-US" b="1" dirty="0">
                <a:cs typeface="2  Badr" panose="00000400000000000000" pitchFamily="2" charset="-78"/>
              </a:rPr>
              <a:t>Closed Suction (CSS)</a:t>
            </a:r>
            <a:r>
              <a:rPr lang="en-US" dirty="0">
                <a:cs typeface="2  Badr" panose="00000400000000000000" pitchFamily="2" charset="-78"/>
              </a:rPr>
              <a:t> </a:t>
            </a:r>
            <a:r>
              <a:rPr lang="fa-IR" dirty="0">
                <a:cs typeface="2  Badr" panose="00000400000000000000" pitchFamily="2" charset="-78"/>
              </a:rPr>
              <a:t>استفاده شود که امکان استفاده مکرر </a:t>
            </a:r>
            <a:r>
              <a:rPr lang="fa-IR" b="1" dirty="0">
                <a:cs typeface="2  Badr" panose="00000400000000000000" pitchFamily="2" charset="-78"/>
              </a:rPr>
              <a:t>با حداقل تماس با محیط و کاهش خطر عفونت</a:t>
            </a:r>
            <a:r>
              <a:rPr lang="fa-IR" dirty="0">
                <a:cs typeface="2  Badr" panose="00000400000000000000" pitchFamily="2" charset="-78"/>
              </a:rPr>
              <a:t> را فراهم می‌کند.</a:t>
            </a:r>
          </a:p>
          <a:p>
            <a:pPr algn="r" rtl="1">
              <a:lnSpc>
                <a:spcPct val="150000"/>
              </a:lnSpc>
            </a:pPr>
            <a:r>
              <a:rPr lang="fa-IR" dirty="0">
                <a:cs typeface="2  Badr" panose="00000400000000000000" pitchFamily="2" charset="-78"/>
              </a:rPr>
              <a:t>سوند فولی </a:t>
            </a:r>
            <a:r>
              <a:rPr lang="fa-IR" b="1" dirty="0">
                <a:cs typeface="2  Badr" panose="00000400000000000000" pitchFamily="2" charset="-78"/>
              </a:rPr>
              <a:t>برای ساکشن تراشه یا راه هوایی مناسب نیست و نگهداری طولانی آن غیرمجاز است.</a:t>
            </a:r>
            <a:endParaRPr lang="fa-IR" dirty="0">
              <a:cs typeface="2  Badr" panose="00000400000000000000" pitchFamily="2" charset="-78"/>
            </a:endParaRPr>
          </a:p>
          <a:p>
            <a:pPr>
              <a:lnSpc>
                <a:spcPct val="150000"/>
              </a:lnSpc>
            </a:pPr>
            <a:endParaRPr lang="en-US" dirty="0"/>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18</a:t>
            </a:fld>
            <a:endParaRPr lang="en-US"/>
          </a:p>
        </p:txBody>
      </p:sp>
      <p:sp>
        <p:nvSpPr>
          <p:cNvPr id="7" name="Rectangle 6"/>
          <p:cNvSpPr/>
          <p:nvPr/>
        </p:nvSpPr>
        <p:spPr>
          <a:xfrm>
            <a:off x="163773" y="5200471"/>
            <a:ext cx="11081981" cy="1200329"/>
          </a:xfrm>
          <a:prstGeom prst="rect">
            <a:avLst/>
          </a:prstGeom>
        </p:spPr>
        <p:txBody>
          <a:bodyPr wrap="square">
            <a:spAutoFit/>
          </a:bodyPr>
          <a:lstStyle/>
          <a:p>
            <a:r>
              <a:rPr lang="en-US" dirty="0"/>
              <a:t>American Association for Respiratory Care (AARC). </a:t>
            </a:r>
            <a:r>
              <a:rPr lang="en-US" i="1" dirty="0"/>
              <a:t>AARC Clinical Practice Guidelines: Artificial Airway Suctioning.</a:t>
            </a:r>
            <a:r>
              <a:rPr lang="en-US" dirty="0"/>
              <a:t> 2022. </a:t>
            </a:r>
          </a:p>
          <a:p>
            <a:r>
              <a:rPr lang="en-US" dirty="0"/>
              <a:t>Centers for Disease Control and Prevention (CDC). </a:t>
            </a:r>
            <a:r>
              <a:rPr lang="en-US" i="1" dirty="0"/>
              <a:t>Guideline for Prevention of Ventilator-Associated Pneumonia.</a:t>
            </a:r>
            <a:r>
              <a:rPr lang="en-US" dirty="0"/>
              <a:t> 2016. (cdc.gov)</a:t>
            </a:r>
            <a:endParaRPr lang="en-US" dirty="0"/>
          </a:p>
        </p:txBody>
      </p:sp>
    </p:spTree>
    <p:extLst>
      <p:ext uri="{BB962C8B-B14F-4D97-AF65-F5344CB8AC3E}">
        <p14:creationId xmlns:p14="http://schemas.microsoft.com/office/powerpoint/2010/main" val="26612532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solidFill>
                  <a:srgbClr val="0070C0"/>
                </a:solidFill>
                <a:cs typeface="2  Baran" panose="00000400000000000000" pitchFamily="2" charset="-78"/>
              </a:rPr>
              <a:t>سوال در مورد طغیان</a:t>
            </a:r>
            <a:endParaRPr lang="en-US" dirty="0">
              <a:solidFill>
                <a:srgbClr val="0070C0"/>
              </a:solidFill>
              <a:cs typeface="2  Baran" panose="00000400000000000000" pitchFamily="2" charset="-78"/>
            </a:endParaRPr>
          </a:p>
        </p:txBody>
      </p:sp>
      <p:sp>
        <p:nvSpPr>
          <p:cNvPr id="3" name="Content Placeholder 2"/>
          <p:cNvSpPr>
            <a:spLocks noGrp="1"/>
          </p:cNvSpPr>
          <p:nvPr>
            <p:ph idx="1"/>
          </p:nvPr>
        </p:nvSpPr>
        <p:spPr>
          <a:xfrm>
            <a:off x="609600" y="1046480"/>
            <a:ext cx="10160000" cy="4800600"/>
          </a:xfrm>
        </p:spPr>
        <p:txBody>
          <a:bodyPr>
            <a:normAutofit lnSpcReduction="10000"/>
          </a:bodyPr>
          <a:lstStyle/>
          <a:p>
            <a:pPr algn="r" rtl="1">
              <a:lnSpc>
                <a:spcPct val="200000"/>
              </a:lnSpc>
              <a:buFont typeface="Wingdings" panose="05000000000000000000" pitchFamily="2" charset="2"/>
              <a:buChar char="q"/>
            </a:pPr>
            <a:r>
              <a:rPr lang="fa-IR" sz="2400" dirty="0" smtClean="0">
                <a:cs typeface="2  Baran" panose="00000400000000000000" pitchFamily="2" charset="-78"/>
              </a:rPr>
              <a:t>انچه در مورد طغیان گفته اید  اگه فنوتیپ و ژنوتیت تمامی میکروبها با هم فرق داشته باشد؟ جزو طغیان نمی باشد؟</a:t>
            </a:r>
          </a:p>
          <a:p>
            <a:pPr marL="114300" indent="0" algn="r" rtl="1">
              <a:buNone/>
            </a:pPr>
            <a:r>
              <a:rPr lang="fa-IR" sz="2400" dirty="0">
                <a:cs typeface="2  Baran" panose="00000400000000000000" pitchFamily="2" charset="-78"/>
              </a:rPr>
              <a:t>خیر؛ طغیان ف</a:t>
            </a:r>
            <a:r>
              <a:rPr lang="fa-IR" sz="2400" dirty="0">
                <a:cs typeface="2  Baran" panose="00000400000000000000" pitchFamily="2" charset="-78"/>
              </a:rPr>
              <a:t>قط </a:t>
            </a:r>
            <a:r>
              <a:rPr lang="fa-IR" sz="2400" dirty="0">
                <a:cs typeface="2  Baran" panose="00000400000000000000" pitchFamily="2" charset="-78"/>
              </a:rPr>
              <a:t>با یکسان بودن فنوتیپ یا ژنوتیپ میکروب‌ها تعریف نمی‌شود.</a:t>
            </a:r>
            <a:br>
              <a:rPr lang="fa-IR" sz="2400" dirty="0">
                <a:cs typeface="2  Baran" panose="00000400000000000000" pitchFamily="2" charset="-78"/>
              </a:rPr>
            </a:br>
            <a:r>
              <a:rPr lang="fa-IR" sz="2400" dirty="0">
                <a:cs typeface="2  Baran" panose="00000400000000000000" pitchFamily="2" charset="-78"/>
              </a:rPr>
              <a:t>معیار اصلی افزایش غیرمنتظرهٔ موارد بیماری در زمان و مکان مشخص است.</a:t>
            </a:r>
          </a:p>
          <a:p>
            <a:pPr marL="114300" indent="0" algn="r" rtl="1">
              <a:buNone/>
            </a:pPr>
            <a:r>
              <a:rPr lang="fa-IR" sz="2400" dirty="0" smtClean="0">
                <a:cs typeface="2  Baran" panose="00000400000000000000" pitchFamily="2" charset="-78"/>
              </a:rPr>
              <a:t>✔️ </a:t>
            </a:r>
            <a:r>
              <a:rPr lang="fa-IR" sz="2400" dirty="0">
                <a:cs typeface="2  Baran" panose="00000400000000000000" pitchFamily="2" charset="-78"/>
              </a:rPr>
              <a:t>وقتی فنوتیپ/ژنوتیپ یکسان </a:t>
            </a:r>
            <a:r>
              <a:rPr lang="fa-IR" sz="2400" dirty="0" smtClean="0">
                <a:cs typeface="2  Baran" panose="00000400000000000000" pitchFamily="2" charset="-78"/>
              </a:rPr>
              <a:t>باشد، این </a:t>
            </a:r>
            <a:r>
              <a:rPr lang="fa-IR" sz="2400" dirty="0">
                <a:cs typeface="2  Baran" panose="00000400000000000000" pitchFamily="2" charset="-78"/>
              </a:rPr>
              <a:t>حالت </a:t>
            </a:r>
            <a:r>
              <a:rPr lang="fa-IR" sz="2400" dirty="0" smtClean="0">
                <a:cs typeface="2  Baran" panose="00000400000000000000" pitchFamily="2" charset="-78"/>
              </a:rPr>
              <a:t>نشانه </a:t>
            </a:r>
            <a:r>
              <a:rPr lang="fa-IR" sz="2400" dirty="0">
                <a:cs typeface="2  Baran" panose="00000400000000000000" pitchFamily="2" charset="-78"/>
              </a:rPr>
              <a:t>یک منبع مشترک است و تشخیص طغیان را قوی‌تر می‌کند.</a:t>
            </a:r>
          </a:p>
          <a:p>
            <a:pPr marL="114300" indent="0" algn="r" rtl="1">
              <a:buNone/>
            </a:pPr>
            <a:r>
              <a:rPr lang="fa-IR" sz="2400" dirty="0">
                <a:cs typeface="2  Baran" panose="00000400000000000000" pitchFamily="2" charset="-78"/>
              </a:rPr>
              <a:t>✔️ وقتی فنوتیپ یا ژنوتیپ میکروب‌ها با هم متفاوت </a:t>
            </a:r>
            <a:r>
              <a:rPr lang="fa-IR" sz="2400" dirty="0" smtClean="0">
                <a:cs typeface="2  Baran" panose="00000400000000000000" pitchFamily="2" charset="-78"/>
              </a:rPr>
              <a:t>باشد. این </a:t>
            </a:r>
            <a:r>
              <a:rPr lang="fa-IR" sz="2400" dirty="0">
                <a:cs typeface="2  Baran" panose="00000400000000000000" pitchFamily="2" charset="-78"/>
              </a:rPr>
              <a:t>حالت طغیان را نفی نمی‌کند؛ </a:t>
            </a:r>
            <a:r>
              <a:rPr lang="fa-IR" sz="2400" dirty="0">
                <a:cs typeface="2  Baran" panose="00000400000000000000" pitchFamily="2" charset="-78"/>
              </a:rPr>
              <a:t>اما احتمال </a:t>
            </a:r>
            <a:r>
              <a:rPr lang="fa-IR" sz="2400" dirty="0">
                <a:cs typeface="2  Baran" panose="00000400000000000000" pitchFamily="2" charset="-78"/>
              </a:rPr>
              <a:t>منبع‌های مختلف مطرح </a:t>
            </a:r>
            <a:r>
              <a:rPr lang="fa-IR" sz="2400" dirty="0">
                <a:cs typeface="2  Baran" panose="00000400000000000000" pitchFamily="2" charset="-78"/>
              </a:rPr>
              <a:t>می‌شود و ممکن </a:t>
            </a:r>
            <a:r>
              <a:rPr lang="fa-IR" sz="2400" dirty="0">
                <a:cs typeface="2  Baran" panose="00000400000000000000" pitchFamily="2" charset="-78"/>
              </a:rPr>
              <a:t>است چند طغیان هم‌زمان وجود داشته باشد.</a:t>
            </a:r>
          </a:p>
          <a:p>
            <a:pPr marL="114300" indent="0" algn="r" rtl="1">
              <a:buNone/>
            </a:pPr>
            <a:r>
              <a:rPr lang="fa-IR" sz="2400" dirty="0">
                <a:cs typeface="2  Baran" panose="00000400000000000000" pitchFamily="2" charset="-78"/>
              </a:rPr>
              <a:t>یا افزایش موارد به دلیل افزایش زمینه‌ای بیماری باشد و نه طغیان با منبع مشترک.</a:t>
            </a:r>
          </a:p>
          <a:p>
            <a:pPr marL="114300" indent="0" algn="r" rtl="1">
              <a:buNone/>
            </a:pPr>
            <a:r>
              <a:rPr lang="fa-IR" sz="2400" dirty="0">
                <a:cs typeface="2  Baran" panose="00000400000000000000" pitchFamily="2" charset="-78"/>
              </a:rPr>
              <a:t>اگر </a:t>
            </a:r>
            <a:r>
              <a:rPr lang="fa-IR" sz="2400" dirty="0">
                <a:cs typeface="2  Baran" panose="00000400000000000000" pitchFamily="2" charset="-78"/>
              </a:rPr>
              <a:t>همهٔ ایزوله‌ها متفاوت باشند هنوز می‌تواند طغیان باشد، اما منبع مشترک ثابت نمی‌شود و معمولاً تفسیر به‌صورت چندین زنجیره انتقال یا چند منشأ جداگانه خواهد بود.</a:t>
            </a:r>
          </a:p>
          <a:p>
            <a:pPr algn="r" rtl="1">
              <a:lnSpc>
                <a:spcPct val="200000"/>
              </a:lnSpc>
            </a:pPr>
            <a:endParaRPr lang="en-US" sz="2400" dirty="0">
              <a:cs typeface="2  Baran" panose="00000400000000000000" pitchFamily="2" charset="-78"/>
            </a:endParaRPr>
          </a:p>
        </p:txBody>
      </p:sp>
      <p:sp>
        <p:nvSpPr>
          <p:cNvPr id="4" name="Date Placeholder 3"/>
          <p:cNvSpPr>
            <a:spLocks noGrp="1"/>
          </p:cNvSpPr>
          <p:nvPr>
            <p:ph type="dt" sz="half" idx="10"/>
          </p:nvPr>
        </p:nvSpPr>
        <p:spPr/>
        <p:txBody>
          <a:bodyPr/>
          <a:lstStyle/>
          <a:p>
            <a:fld id="{BFAD45E2-63E7-44DD-B194-D106C8E88221}" type="datetime1">
              <a:rPr lang="en-US" smtClean="0"/>
              <a:t>12/2/2025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19</a:t>
            </a:fld>
            <a:endParaRPr lang="en-US"/>
          </a:p>
        </p:txBody>
      </p:sp>
      <p:sp>
        <p:nvSpPr>
          <p:cNvPr id="7" name="Rectangle 6"/>
          <p:cNvSpPr/>
          <p:nvPr/>
        </p:nvSpPr>
        <p:spPr>
          <a:xfrm>
            <a:off x="128137" y="5506591"/>
            <a:ext cx="11122926" cy="1077218"/>
          </a:xfrm>
          <a:prstGeom prst="rect">
            <a:avLst/>
          </a:prstGeom>
        </p:spPr>
        <p:txBody>
          <a:bodyPr wrap="square">
            <a:spAutoFit/>
          </a:bodyPr>
          <a:lstStyle/>
          <a:p>
            <a:endParaRPr lang="en-US" b="1" dirty="0"/>
          </a:p>
          <a:p>
            <a:r>
              <a:rPr lang="en-US" sz="1400" i="1" dirty="0"/>
              <a:t>Bennett JE, Dolin R, </a:t>
            </a:r>
            <a:r>
              <a:rPr lang="en-US" sz="1400" i="1" dirty="0" err="1"/>
              <a:t>Blaser</a:t>
            </a:r>
            <a:r>
              <a:rPr lang="en-US" sz="1400" i="1" dirty="0"/>
              <a:t> MJ, editors. Mandell, Douglas, and Bennett’s Principles and Practice of Infectious Diseases. 9th ed. Philadelphia: Elsevier; 2020.</a:t>
            </a:r>
            <a:endParaRPr lang="en-US" sz="1400" dirty="0"/>
          </a:p>
          <a:p>
            <a:r>
              <a:rPr lang="en-US" sz="1400" i="1" dirty="0" err="1" smtClean="0"/>
              <a:t>Heymann</a:t>
            </a:r>
            <a:r>
              <a:rPr lang="en-US" sz="1400" i="1" dirty="0" smtClean="0"/>
              <a:t> </a:t>
            </a:r>
            <a:r>
              <a:rPr lang="en-US" sz="1400" i="1" dirty="0"/>
              <a:t>DL, editor. Control of Communicable Diseases Manual. 20th ed. Washington, DC: APHA Press; 2015</a:t>
            </a:r>
            <a:r>
              <a:rPr lang="en-US" i="1" dirty="0"/>
              <a:t>.</a:t>
            </a:r>
            <a:endParaRPr lang="en-US" dirty="0"/>
          </a:p>
        </p:txBody>
      </p:sp>
    </p:spTree>
    <p:extLst>
      <p:ext uri="{BB962C8B-B14F-4D97-AF65-F5344CB8AC3E}">
        <p14:creationId xmlns:p14="http://schemas.microsoft.com/office/powerpoint/2010/main" val="1367641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5284" y="4204411"/>
            <a:ext cx="7858156" cy="1815882"/>
          </a:xfrm>
          <a:prstGeom prst="rect">
            <a:avLst/>
          </a:prstGeom>
        </p:spPr>
        <p:txBody>
          <a:bodyPr wrap="square">
            <a:spAutoFit/>
          </a:bodyPr>
          <a:lstStyle/>
          <a:p>
            <a:pPr algn="ctr" rtl="1"/>
            <a:r>
              <a:rPr lang="fa-IR" sz="2800" b="1" dirty="0" smtClean="0">
                <a:solidFill>
                  <a:schemeClr val="accent5">
                    <a:lumMod val="75000"/>
                  </a:schemeClr>
                </a:solidFill>
                <a:cs typeface="2  Badr" panose="00000400000000000000" pitchFamily="2" charset="-78"/>
              </a:rPr>
              <a:t>دکتر اسمعیل </a:t>
            </a:r>
            <a:r>
              <a:rPr lang="fa-IR" sz="2800" b="1" dirty="0">
                <a:solidFill>
                  <a:schemeClr val="accent5">
                    <a:lumMod val="75000"/>
                  </a:schemeClr>
                </a:solidFill>
                <a:cs typeface="2  Badr" panose="00000400000000000000" pitchFamily="2" charset="-78"/>
              </a:rPr>
              <a:t>محمد نژاد </a:t>
            </a:r>
            <a:br>
              <a:rPr lang="fa-IR" sz="2800" b="1" dirty="0">
                <a:solidFill>
                  <a:schemeClr val="accent5">
                    <a:lumMod val="75000"/>
                  </a:schemeClr>
                </a:solidFill>
                <a:cs typeface="2  Badr" panose="00000400000000000000" pitchFamily="2" charset="-78"/>
              </a:rPr>
            </a:br>
            <a:r>
              <a:rPr lang="fa-IR" sz="2800" dirty="0">
                <a:cs typeface="2  Badr" panose="00000400000000000000" pitchFamily="2" charset="-78"/>
              </a:rPr>
              <a:t>دانشیار آموزش پرستاری دانشگاه علوم پزشکی تهران</a:t>
            </a:r>
            <a:br>
              <a:rPr lang="fa-IR" sz="2800" dirty="0">
                <a:cs typeface="2  Badr" panose="00000400000000000000" pitchFamily="2" charset="-78"/>
              </a:rPr>
            </a:br>
            <a:r>
              <a:rPr lang="fa-IR" sz="2800" dirty="0">
                <a:cs typeface="2  Badr" panose="00000400000000000000" pitchFamily="2" charset="-78"/>
              </a:rPr>
              <a:t>مرکز تحقیقات مقاومت میکروبی و مدیریت مصرف آنتی بیوتیک ها</a:t>
            </a:r>
            <a:br>
              <a:rPr lang="fa-IR" sz="2800" dirty="0">
                <a:cs typeface="2  Badr" panose="00000400000000000000" pitchFamily="2" charset="-78"/>
              </a:rPr>
            </a:br>
            <a:endParaRPr lang="en-US" sz="2800" dirty="0">
              <a:cs typeface="2  Badr" panose="00000400000000000000" pitchFamily="2" charset="-78"/>
            </a:endParaRPr>
          </a:p>
        </p:txBody>
      </p:sp>
      <p:sp>
        <p:nvSpPr>
          <p:cNvPr id="7" name="Rectangle 6"/>
          <p:cNvSpPr/>
          <p:nvPr/>
        </p:nvSpPr>
        <p:spPr>
          <a:xfrm>
            <a:off x="245660" y="2576002"/>
            <a:ext cx="10549719" cy="646331"/>
          </a:xfrm>
          <a:prstGeom prst="rect">
            <a:avLst/>
          </a:prstGeom>
        </p:spPr>
        <p:txBody>
          <a:bodyPr wrap="square">
            <a:spAutoFit/>
          </a:bodyPr>
          <a:lstStyle/>
          <a:p>
            <a:pPr algn="ctr"/>
            <a:r>
              <a:rPr lang="fa-IR" sz="3600" b="1" dirty="0" smtClean="0">
                <a:cs typeface="2  Badr" panose="00000400000000000000" pitchFamily="2" charset="-78"/>
              </a:rPr>
              <a:t>چالشها و سوالات پیشگیری  و کنترل عفونت</a:t>
            </a:r>
            <a:endParaRPr lang="en-US" sz="3600" b="1" dirty="0">
              <a:cs typeface="2  Badr" panose="00000400000000000000" pitchFamily="2"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56185" y="5058662"/>
            <a:ext cx="2756788" cy="1920654"/>
          </a:xfrm>
          <a:prstGeom prst="ellipse">
            <a:avLst/>
          </a:prstGeom>
          <a:ln>
            <a:noFill/>
          </a:ln>
          <a:effectLst>
            <a:softEdge rad="112500"/>
          </a:effectLst>
        </p:spPr>
      </p:pic>
      <p:sp>
        <p:nvSpPr>
          <p:cNvPr id="2" name="Date Placeholder 1"/>
          <p:cNvSpPr>
            <a:spLocks noGrp="1"/>
          </p:cNvSpPr>
          <p:nvPr>
            <p:ph type="dt" sz="half" idx="10"/>
          </p:nvPr>
        </p:nvSpPr>
        <p:spPr/>
        <p:txBody>
          <a:bodyPr/>
          <a:lstStyle/>
          <a:p>
            <a:fld id="{A1794762-F08A-49DA-BA33-9E9F6315B904}" type="datetime1">
              <a:rPr lang="en-US" smtClean="0"/>
              <a:t>12/2/2025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2</a:t>
            </a:fld>
            <a:endParaRPr lang="en-US"/>
          </a:p>
        </p:txBody>
      </p:sp>
      <p:pic>
        <p:nvPicPr>
          <p:cNvPr id="8" name="Picture 7"/>
          <p:cNvPicPr>
            <a:picLocks noChangeAspect="1"/>
          </p:cNvPicPr>
          <p:nvPr/>
        </p:nvPicPr>
        <p:blipFill rotWithShape="1">
          <a:blip r:embed="rId3"/>
          <a:srcRect l="40970" t="22672" r="2501" b="63181"/>
          <a:stretch/>
        </p:blipFill>
        <p:spPr>
          <a:xfrm>
            <a:off x="960950" y="704302"/>
            <a:ext cx="9070156" cy="1397453"/>
          </a:xfrm>
          <a:prstGeom prst="rect">
            <a:avLst/>
          </a:prstGeom>
        </p:spPr>
      </p:pic>
    </p:spTree>
    <p:extLst>
      <p:ext uri="{BB962C8B-B14F-4D97-AF65-F5344CB8AC3E}">
        <p14:creationId xmlns:p14="http://schemas.microsoft.com/office/powerpoint/2010/main" val="25371936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200" dirty="0" smtClean="0">
                <a:cs typeface="2  Badr" panose="00000400000000000000" pitchFamily="2" charset="-78"/>
              </a:rPr>
              <a:t>تعداد بیماران مراجعه کننده به درمانگاه و بستری کمتر از 48 ساعت خیلی زیاده برای همین امار عفونتهای ما پایین است، ما برای مخرج کسر باید چه کنیم؟ </a:t>
            </a:r>
            <a:endParaRPr lang="en-US" sz="3200" dirty="0">
              <a:cs typeface="2  Badr" panose="00000400000000000000" pitchFamily="2" charset="-78"/>
            </a:endParaRPr>
          </a:p>
        </p:txBody>
      </p:sp>
      <p:pic>
        <p:nvPicPr>
          <p:cNvPr id="7" name="Content Placeholder 6"/>
          <p:cNvPicPr>
            <a:picLocks noGrp="1" noChangeAspect="1"/>
          </p:cNvPicPr>
          <p:nvPr>
            <p:ph idx="1"/>
          </p:nvPr>
        </p:nvPicPr>
        <p:blipFill rotWithShape="1">
          <a:blip r:embed="rId2"/>
          <a:srcRect l="47940" t="44847" r="19453" b="29566"/>
          <a:stretch/>
        </p:blipFill>
        <p:spPr>
          <a:xfrm>
            <a:off x="7052373" y="1655926"/>
            <a:ext cx="4111496" cy="3057099"/>
          </a:xfrm>
          <a:prstGeom prst="rect">
            <a:avLst/>
          </a:prstGeom>
        </p:spPr>
      </p:pic>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20</a:t>
            </a:fld>
            <a:endParaRPr lang="en-US"/>
          </a:p>
        </p:txBody>
      </p:sp>
      <p:sp>
        <p:nvSpPr>
          <p:cNvPr id="8" name="Rectangle 7"/>
          <p:cNvSpPr/>
          <p:nvPr/>
        </p:nvSpPr>
        <p:spPr>
          <a:xfrm>
            <a:off x="609600" y="2138359"/>
            <a:ext cx="6096000" cy="2339102"/>
          </a:xfrm>
          <a:prstGeom prst="rect">
            <a:avLst/>
          </a:prstGeom>
        </p:spPr>
        <p:txBody>
          <a:bodyPr>
            <a:spAutoFit/>
          </a:bodyPr>
          <a:lstStyle/>
          <a:p>
            <a:pPr algn="r" rtl="1"/>
            <a:r>
              <a:rPr lang="fa-IR" sz="2000" spc="-100" dirty="0">
                <a:solidFill>
                  <a:schemeClr val="tx2"/>
                </a:solidFill>
                <a:latin typeface="+mj-lt"/>
                <a:ea typeface="+mj-ea"/>
                <a:cs typeface="2  Badr" panose="00000400000000000000" pitchFamily="2" charset="-78"/>
              </a:rPr>
              <a:t>روش </a:t>
            </a:r>
            <a:r>
              <a:rPr lang="fa-IR" sz="2000" spc="-100" dirty="0">
                <a:solidFill>
                  <a:schemeClr val="tx2"/>
                </a:solidFill>
                <a:latin typeface="+mj-lt"/>
                <a:ea typeface="+mj-ea"/>
                <a:cs typeface="2  Badr" panose="00000400000000000000" pitchFamily="2" charset="-78"/>
              </a:rPr>
              <a:t>پیشنهادی</a:t>
            </a:r>
          </a:p>
          <a:p>
            <a:pPr algn="r" rtl="1"/>
            <a:r>
              <a:rPr lang="fa-IR" b="1" dirty="0">
                <a:cs typeface="2  Badr" panose="00000400000000000000" pitchFamily="2" charset="-78"/>
              </a:rPr>
              <a:t>حذف بیماران &lt;48 ساعت از مخرج:</a:t>
            </a:r>
            <a:endParaRPr lang="fa-IR" dirty="0">
              <a:cs typeface="2  Badr" panose="00000400000000000000" pitchFamily="2" charset="-78"/>
            </a:endParaRPr>
          </a:p>
          <a:p>
            <a:pPr lvl="1" algn="r" rtl="1"/>
            <a:r>
              <a:rPr lang="fa-IR" dirty="0">
                <a:cs typeface="2  Badr" panose="00000400000000000000" pitchFamily="2" charset="-78"/>
              </a:rPr>
              <a:t>مخرج = تعداد بیماران بستری </a:t>
            </a:r>
            <a:r>
              <a:rPr lang="fa-IR" dirty="0" smtClean="0">
                <a:cs typeface="2  Badr" panose="00000400000000000000" pitchFamily="2" charset="-78"/>
              </a:rPr>
              <a:t>≥24 </a:t>
            </a:r>
            <a:r>
              <a:rPr lang="fa-IR" dirty="0">
                <a:cs typeface="2  Badr" panose="00000400000000000000" pitchFamily="2" charset="-78"/>
              </a:rPr>
              <a:t>ساعت در یک دوره مشخص.</a:t>
            </a:r>
          </a:p>
          <a:p>
            <a:pPr algn="r" rtl="1"/>
            <a:r>
              <a:rPr lang="fa-IR" b="1" dirty="0">
                <a:cs typeface="2  Badr" panose="00000400000000000000" pitchFamily="2" charset="-78"/>
              </a:rPr>
              <a:t>حذف بیماران سرپایی/درمانگاه از </a:t>
            </a:r>
            <a:r>
              <a:rPr lang="fa-IR" b="1" dirty="0" smtClean="0">
                <a:cs typeface="2  Badr" panose="00000400000000000000" pitchFamily="2" charset="-78"/>
              </a:rPr>
              <a:t>مخرج:</a:t>
            </a:r>
            <a:r>
              <a:rPr lang="fa-IR" dirty="0" smtClean="0">
                <a:cs typeface="2  Badr" panose="00000400000000000000" pitchFamily="2" charset="-78"/>
              </a:rPr>
              <a:t>این </a:t>
            </a:r>
            <a:r>
              <a:rPr lang="fa-IR" dirty="0">
                <a:cs typeface="2  Badr" panose="00000400000000000000" pitchFamily="2" charset="-78"/>
              </a:rPr>
              <a:t>بیماران اساساً در معرض خطر عفونت بیمارستانی نیستند.</a:t>
            </a:r>
          </a:p>
          <a:p>
            <a:pPr algn="r" rtl="1"/>
            <a:r>
              <a:rPr lang="fa-IR" b="1" dirty="0">
                <a:cs typeface="2  Badr" panose="00000400000000000000" pitchFamily="2" charset="-78"/>
              </a:rPr>
              <a:t>شمارنده:</a:t>
            </a:r>
            <a:endParaRPr lang="fa-IR" dirty="0">
              <a:cs typeface="2  Badr" panose="00000400000000000000" pitchFamily="2" charset="-78"/>
            </a:endParaRPr>
          </a:p>
          <a:p>
            <a:pPr lvl="1" algn="r" rtl="1"/>
            <a:r>
              <a:rPr lang="fa-IR" dirty="0">
                <a:cs typeface="2  Badr" panose="00000400000000000000" pitchFamily="2" charset="-78"/>
              </a:rPr>
              <a:t>تعداد عفونت‌های بیمارستانی که طبق </a:t>
            </a:r>
            <a:r>
              <a:rPr lang="fa-IR" dirty="0" smtClean="0">
                <a:cs typeface="2  Badr" panose="00000400000000000000" pitchFamily="2" charset="-78"/>
              </a:rPr>
              <a:t>تعریف 24</a:t>
            </a:r>
            <a:r>
              <a:rPr lang="en-US" dirty="0" smtClean="0">
                <a:cs typeface="2  Badr" panose="00000400000000000000" pitchFamily="2" charset="-78"/>
              </a:rPr>
              <a:t>CDC ≥ </a:t>
            </a:r>
            <a:r>
              <a:rPr lang="fa-IR" dirty="0">
                <a:cs typeface="2  Badr" panose="00000400000000000000" pitchFamily="2" charset="-78"/>
              </a:rPr>
              <a:t>ساعت پس از پذیرش تشخیص داده شده‌اند</a:t>
            </a:r>
            <a:r>
              <a:rPr lang="fa-IR" dirty="0"/>
              <a:t>.</a:t>
            </a:r>
          </a:p>
        </p:txBody>
      </p:sp>
      <p:sp>
        <p:nvSpPr>
          <p:cNvPr id="9" name="Title 1"/>
          <p:cNvSpPr txBox="1">
            <a:spLocks/>
          </p:cNvSpPr>
          <p:nvPr/>
        </p:nvSpPr>
        <p:spPr>
          <a:xfrm>
            <a:off x="188794" y="4595904"/>
            <a:ext cx="10160000" cy="1143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pPr algn="r"/>
            <a:r>
              <a:rPr lang="fa-IR" sz="3200" dirty="0" smtClean="0">
                <a:cs typeface="2  Badr" panose="00000400000000000000" pitchFamily="2" charset="-78"/>
              </a:rPr>
              <a:t>رفرنس: دکتر ارش</a:t>
            </a:r>
            <a:endParaRPr lang="en-US" sz="3200" dirty="0">
              <a:cs typeface="2  Badr" panose="00000400000000000000" pitchFamily="2" charset="-78"/>
            </a:endParaRPr>
          </a:p>
        </p:txBody>
      </p:sp>
    </p:spTree>
    <p:extLst>
      <p:ext uri="{BB962C8B-B14F-4D97-AF65-F5344CB8AC3E}">
        <p14:creationId xmlns:p14="http://schemas.microsoft.com/office/powerpoint/2010/main" val="10143920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2400" dirty="0" smtClean="0">
                <a:cs typeface="2  Badr" panose="00000400000000000000" pitchFamily="2" charset="-78"/>
              </a:rPr>
              <a:t>وزن </a:t>
            </a:r>
            <a:r>
              <a:rPr lang="fa-IR" sz="2400" dirty="0">
                <a:cs typeface="2  Badr" panose="00000400000000000000" pitchFamily="2" charset="-78"/>
              </a:rPr>
              <a:t>ست های عمل جراحی حداکثر چند کیلو گرم باید </a:t>
            </a:r>
            <a:r>
              <a:rPr lang="fa-IR" sz="2400" dirty="0" smtClean="0">
                <a:cs typeface="2  Badr" panose="00000400000000000000" pitchFamily="2" charset="-78"/>
              </a:rPr>
              <a:t>باشد،  </a:t>
            </a:r>
            <a:r>
              <a:rPr lang="fa-IR" sz="2400" dirty="0">
                <a:cs typeface="2  Badr" panose="00000400000000000000" pitchFamily="2" charset="-78"/>
              </a:rPr>
              <a:t>اندازه اش و حفره اتوکلاو چند درصدش باید پر یاشد و از هر اتوکلاو چند بار می توانیم در روز استفاده </a:t>
            </a:r>
            <a:r>
              <a:rPr lang="fa-IR" sz="2400" dirty="0" smtClean="0">
                <a:cs typeface="2  Badr" panose="00000400000000000000" pitchFamily="2" charset="-78"/>
              </a:rPr>
              <a:t>کنیم؟</a:t>
            </a:r>
            <a:endParaRPr lang="en-US" sz="2400" dirty="0">
              <a:cs typeface="2  Badr" panose="00000400000000000000" pitchFamily="2" charset="-78"/>
            </a:endParaRPr>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21</a:t>
            </a:fld>
            <a:endParaRPr lang="en-US"/>
          </a:p>
        </p:txBody>
      </p:sp>
      <p:sp>
        <p:nvSpPr>
          <p:cNvPr id="7" name="Rectangle 1"/>
          <p:cNvSpPr>
            <a:spLocks noGrp="1" noChangeArrowheads="1"/>
          </p:cNvSpPr>
          <p:nvPr>
            <p:ph idx="1"/>
          </p:nvPr>
        </p:nvSpPr>
        <p:spPr bwMode="auto">
          <a:xfrm>
            <a:off x="775973" y="4780264"/>
            <a:ext cx="9541735"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smtClean="0">
                <a:ln>
                  <a:noFill/>
                </a:ln>
                <a:solidFill>
                  <a:schemeClr val="tx1"/>
                </a:solidFill>
                <a:effectLst/>
                <a:latin typeface="Arial" panose="020B0604020202020204" pitchFamily="34" charset="0"/>
              </a:rPr>
              <a:t>Association for the Advancement of Medical Instrumentation (AAMI). </a:t>
            </a:r>
            <a:r>
              <a:rPr kumimoji="0" lang="en-US" altLang="en-US" sz="1800" b="0" i="1" u="none" strike="noStrike" cap="none" normalizeH="0" baseline="0" dirty="0" smtClean="0">
                <a:ln>
                  <a:noFill/>
                </a:ln>
                <a:solidFill>
                  <a:schemeClr val="tx1"/>
                </a:solidFill>
                <a:effectLst/>
                <a:latin typeface="Arial" panose="020B0604020202020204" pitchFamily="34" charset="0"/>
              </a:rPr>
              <a:t>Sterilization of Health Care Products – Steam Sterilization and Sterility Assurance.</a:t>
            </a:r>
            <a:r>
              <a:rPr kumimoji="0" lang="en-US" altLang="en-US" sz="1800" b="0" i="0" u="none" strike="noStrike" cap="none" normalizeH="0" baseline="0" dirty="0" smtClean="0">
                <a:ln>
                  <a:noFill/>
                </a:ln>
                <a:solidFill>
                  <a:schemeClr val="tx1"/>
                </a:solidFill>
                <a:effectLst/>
                <a:latin typeface="Arial" panose="020B0604020202020204" pitchFamily="34" charset="0"/>
              </a:rPr>
              <a:t> ANSI/AAMI ST79:2017.</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smtClean="0">
                <a:ln>
                  <a:noFill/>
                </a:ln>
                <a:solidFill>
                  <a:schemeClr val="tx1"/>
                </a:solidFill>
                <a:effectLst/>
                <a:latin typeface="Arial" panose="020B0604020202020204" pitchFamily="34" charset="0"/>
              </a:rPr>
              <a:t>WHO. </a:t>
            </a:r>
            <a:r>
              <a:rPr kumimoji="0" lang="en-US" altLang="en-US" sz="1800" b="0" i="1" u="none" strike="noStrike" cap="none" normalizeH="0" baseline="0" dirty="0" smtClean="0">
                <a:ln>
                  <a:noFill/>
                </a:ln>
                <a:solidFill>
                  <a:schemeClr val="tx1"/>
                </a:solidFill>
                <a:effectLst/>
                <a:latin typeface="Arial" panose="020B0604020202020204" pitchFamily="34" charset="0"/>
              </a:rPr>
              <a:t>Decontamination and Reprocessing of Medical Devices for Health-care Facilities.</a:t>
            </a:r>
            <a:r>
              <a:rPr kumimoji="0" lang="en-US" altLang="en-US" sz="1800" b="0" i="0" u="none" strike="noStrike" cap="none" normalizeH="0" baseline="0" dirty="0" smtClean="0">
                <a:ln>
                  <a:noFill/>
                </a:ln>
                <a:solidFill>
                  <a:schemeClr val="tx1"/>
                </a:solidFill>
                <a:effectLst/>
                <a:latin typeface="Arial" panose="020B0604020202020204" pitchFamily="34" charset="0"/>
              </a:rPr>
              <a:t> 2016.</a:t>
            </a:r>
          </a:p>
        </p:txBody>
      </p:sp>
      <p:pic>
        <p:nvPicPr>
          <p:cNvPr id="8" name="Picture 7"/>
          <p:cNvPicPr>
            <a:picLocks noChangeAspect="1"/>
          </p:cNvPicPr>
          <p:nvPr/>
        </p:nvPicPr>
        <p:blipFill rotWithShape="1">
          <a:blip r:embed="rId2"/>
          <a:srcRect l="42761" t="37407" r="20299" b="33524"/>
          <a:stretch/>
        </p:blipFill>
        <p:spPr>
          <a:xfrm>
            <a:off x="1665028" y="1417639"/>
            <a:ext cx="7724632" cy="3550146"/>
          </a:xfrm>
          <a:prstGeom prst="rect">
            <a:avLst/>
          </a:prstGeom>
        </p:spPr>
      </p:pic>
    </p:spTree>
    <p:extLst>
      <p:ext uri="{BB962C8B-B14F-4D97-AF65-F5344CB8AC3E}">
        <p14:creationId xmlns:p14="http://schemas.microsoft.com/office/powerpoint/2010/main" val="29397519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r>
              <a:rPr lang="fa-IR" sz="2800" dirty="0" smtClean="0">
                <a:cs typeface="2  Badr" panose="00000400000000000000" pitchFamily="2" charset="-78"/>
              </a:rPr>
              <a:t>در مورد مدیریت مواجهات شغلی در مراکز درمانی توضیح دهید؟</a:t>
            </a:r>
            <a:endParaRPr lang="en-US" sz="2800" dirty="0">
              <a:cs typeface="2  Badr" panose="00000400000000000000" pitchFamily="2" charset="-78"/>
            </a:endParaRPr>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22</a:t>
            </a:fld>
            <a:endParaRPr lang="en-US"/>
          </a:p>
        </p:txBody>
      </p:sp>
      <p:pic>
        <p:nvPicPr>
          <p:cNvPr id="7" name="Picture 6"/>
          <p:cNvPicPr>
            <a:picLocks noChangeAspect="1"/>
          </p:cNvPicPr>
          <p:nvPr/>
        </p:nvPicPr>
        <p:blipFill rotWithShape="1">
          <a:blip r:embed="rId2"/>
          <a:srcRect l="36268" t="25193" r="34349" b="9021"/>
          <a:stretch/>
        </p:blipFill>
        <p:spPr>
          <a:xfrm>
            <a:off x="468135" y="2348630"/>
            <a:ext cx="3582444" cy="4509370"/>
          </a:xfrm>
          <a:prstGeom prst="rect">
            <a:avLst/>
          </a:prstGeom>
        </p:spPr>
      </p:pic>
    </p:spTree>
    <p:extLst>
      <p:ext uri="{BB962C8B-B14F-4D97-AF65-F5344CB8AC3E}">
        <p14:creationId xmlns:p14="http://schemas.microsoft.com/office/powerpoint/2010/main" val="36903385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0070C0"/>
                </a:solidFill>
                <a:cs typeface="2  Badr" panose="00000400000000000000" pitchFamily="2" charset="-78"/>
              </a:rPr>
              <a:t>ایا می توان در اتاق بیمار سطل زباله عفونی گذاشت؟</a:t>
            </a:r>
            <a:endParaRPr lang="en-US" dirty="0">
              <a:solidFill>
                <a:srgbClr val="0070C0"/>
              </a:solidFill>
              <a:cs typeface="2  Badr" panose="00000400000000000000" pitchFamily="2" charset="-78"/>
            </a:endParaRPr>
          </a:p>
        </p:txBody>
      </p:sp>
      <p:sp>
        <p:nvSpPr>
          <p:cNvPr id="3" name="Content Placeholder 2"/>
          <p:cNvSpPr>
            <a:spLocks noGrp="1"/>
          </p:cNvSpPr>
          <p:nvPr>
            <p:ph idx="1"/>
          </p:nvPr>
        </p:nvSpPr>
        <p:spPr/>
        <p:txBody>
          <a:bodyPr>
            <a:normAutofit/>
          </a:bodyPr>
          <a:lstStyle/>
          <a:p>
            <a:pPr algn="ctr" rtl="1"/>
            <a:r>
              <a:rPr lang="fa-IR" sz="6600" b="1" dirty="0">
                <a:cs typeface="2  Badr" panose="00000400000000000000" pitchFamily="2" charset="-78"/>
              </a:rPr>
              <a:t>اتاق بیمار اتاق تمیز است</a:t>
            </a:r>
            <a:endParaRPr lang="en-US" sz="6600" dirty="0"/>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23</a:t>
            </a:fld>
            <a:endParaRPr lang="en-US"/>
          </a:p>
        </p:txBody>
      </p:sp>
    </p:spTree>
    <p:extLst>
      <p:ext uri="{BB962C8B-B14F-4D97-AF65-F5344CB8AC3E}">
        <p14:creationId xmlns:p14="http://schemas.microsoft.com/office/powerpoint/2010/main" val="31298771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182" y="274638"/>
            <a:ext cx="10660418" cy="1143000"/>
          </a:xfrm>
        </p:spPr>
        <p:txBody>
          <a:bodyPr/>
          <a:lstStyle/>
          <a:p>
            <a:pPr algn="r" rtl="1"/>
            <a:r>
              <a:rPr lang="fa-IR" dirty="0" smtClean="0">
                <a:cs typeface="2  Badr" panose="00000400000000000000" pitchFamily="2" charset="-78"/>
              </a:rPr>
              <a:t>سوال: آیا منسوجات </a:t>
            </a:r>
            <a:r>
              <a:rPr lang="fa-IR" dirty="0">
                <a:cs typeface="2  Badr" panose="00000400000000000000" pitchFamily="2" charset="-78"/>
              </a:rPr>
              <a:t>و ابزار </a:t>
            </a:r>
            <a:r>
              <a:rPr lang="fa-IR" dirty="0" smtClean="0">
                <a:cs typeface="2  Badr" panose="00000400000000000000" pitchFamily="2" charset="-78"/>
              </a:rPr>
              <a:t>پزشکی باید </a:t>
            </a:r>
            <a:r>
              <a:rPr lang="fa-IR" dirty="0">
                <a:cs typeface="2  Badr" panose="00000400000000000000" pitchFamily="2" charset="-78"/>
              </a:rPr>
              <a:t>جداگانه استریل </a:t>
            </a:r>
            <a:r>
              <a:rPr lang="fa-IR" dirty="0" smtClean="0">
                <a:cs typeface="2  Badr" panose="00000400000000000000" pitchFamily="2" charset="-78"/>
              </a:rPr>
              <a:t>شوند؟</a:t>
            </a:r>
            <a:endParaRPr lang="en-US" dirty="0">
              <a:cs typeface="2  Badr" panose="00000400000000000000" pitchFamily="2" charset="-78"/>
            </a:endParaRPr>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24</a:t>
            </a:fld>
            <a:endParaRPr lang="en-US"/>
          </a:p>
        </p:txBody>
      </p:sp>
      <p:sp>
        <p:nvSpPr>
          <p:cNvPr id="7" name="Rectangle 1"/>
          <p:cNvSpPr>
            <a:spLocks noGrp="1" noChangeArrowheads="1"/>
          </p:cNvSpPr>
          <p:nvPr>
            <p:ph idx="1"/>
          </p:nvPr>
        </p:nvSpPr>
        <p:spPr bwMode="auto">
          <a:xfrm>
            <a:off x="422031" y="1202194"/>
            <a:ext cx="10775852"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None/>
              <a:tabLst/>
            </a:pPr>
            <a:r>
              <a:rPr kumimoji="0" lang="fa-IR" altLang="en-US" sz="2800" b="1"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rPr>
              <a:t>بله،</a:t>
            </a:r>
            <a:r>
              <a:rPr kumimoji="0" lang="fa-IR" altLang="en-US" sz="2800" b="1" i="0" u="none" strike="noStrike" cap="none" normalizeH="0" dirty="0" smtClean="0">
                <a:ln>
                  <a:noFill/>
                </a:ln>
                <a:solidFill>
                  <a:schemeClr val="tx1"/>
                </a:solidFill>
                <a:effectLst/>
                <a:latin typeface="Adobe Arabic" panose="02040503050201020203" pitchFamily="18" charset="-78"/>
                <a:cs typeface="Adobe Arabic" panose="02040503050201020203" pitchFamily="18" charset="-78"/>
              </a:rPr>
              <a:t> </a:t>
            </a:r>
            <a:r>
              <a:rPr kumimoji="0" lang="ar-SA" altLang="en-US" sz="2800" b="1"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rPr>
              <a:t>وسایل باید بر اساس جنس و حساسیت ماده جداگانه استریل شوند</a:t>
            </a:r>
            <a:r>
              <a:rPr kumimoji="0" lang="en-US" altLang="en-US" sz="2800" b="1"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rPr>
              <a:t>.</a:t>
            </a:r>
            <a:endParaRPr kumimoji="0" lang="en-US" altLang="en-US" sz="2800" b="0"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endParaRPr>
          </a:p>
          <a:p>
            <a:pPr marL="0" marR="0" lvl="0" indent="0" algn="r" defTabSz="914400" rtl="1" eaLnBrk="0" fontAlgn="base" latinLnBrk="0" hangingPunct="0">
              <a:lnSpc>
                <a:spcPct val="100000"/>
              </a:lnSpc>
              <a:spcBef>
                <a:spcPct val="0"/>
              </a:spcBef>
              <a:spcAft>
                <a:spcPct val="0"/>
              </a:spcAft>
              <a:buClrTx/>
              <a:buSzTx/>
              <a:buNone/>
              <a:tabLst/>
            </a:pPr>
            <a:r>
              <a:rPr kumimoji="0" lang="ar-SA" altLang="en-US" sz="2800" b="0"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rPr>
              <a:t>دلیل: محافظت از ابزار، نفوذ بخار کامل، جلوگیری از استریل ناقص و کاهش خطر آلودگی متقاطع</a:t>
            </a:r>
            <a:r>
              <a:rPr kumimoji="0" lang="en-US" altLang="en-US" sz="2800" b="0"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rPr>
              <a:t>.</a:t>
            </a:r>
          </a:p>
          <a:p>
            <a:pPr marL="0" marR="0" lvl="0" indent="0" algn="r" defTabSz="914400" rtl="1" eaLnBrk="0" fontAlgn="base" latinLnBrk="0" hangingPunct="0">
              <a:lnSpc>
                <a:spcPct val="100000"/>
              </a:lnSpc>
              <a:spcBef>
                <a:spcPct val="0"/>
              </a:spcBef>
              <a:spcAft>
                <a:spcPct val="0"/>
              </a:spcAft>
              <a:buClrTx/>
              <a:buSzTx/>
              <a:buNone/>
              <a:tabLst/>
            </a:pPr>
            <a:r>
              <a:rPr kumimoji="0" lang="ar-SA" altLang="en-US" sz="2800" b="1"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rPr>
              <a:t>منابع معتبر</a:t>
            </a:r>
            <a:r>
              <a:rPr kumimoji="0" lang="en-US" altLang="en-US" sz="2800" b="1"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rPr>
              <a:t>:</a:t>
            </a:r>
            <a:r>
              <a:rPr kumimoji="0" lang="en-US" altLang="en-US" sz="2800" b="0"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rPr>
              <a:t> AAMI ST79:2017، WHO 2016، CDC 2021.</a:t>
            </a:r>
            <a:endParaRPr kumimoji="0" lang="fa-IR" altLang="en-US" sz="2800" b="0"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endParaRPr>
          </a:p>
          <a:p>
            <a:pPr marL="0" lvl="0" indent="0" algn="r" rtl="1" eaLnBrk="0" fontAlgn="base" hangingPunct="0">
              <a:spcBef>
                <a:spcPct val="0"/>
              </a:spcBef>
              <a:spcAft>
                <a:spcPct val="0"/>
              </a:spcAft>
              <a:buClrTx/>
              <a:buNone/>
            </a:pPr>
            <a:r>
              <a:rPr lang="fa-IR" sz="2800" dirty="0">
                <a:latin typeface="Adobe Arabic" panose="02040503050201020203" pitchFamily="18" charset="-78"/>
                <a:cs typeface="Adobe Arabic" panose="02040503050201020203" pitchFamily="18" charset="-78"/>
              </a:rPr>
              <a:t>وسایل باید بر اساس نوع ماده، حساسیت حرارتی و پیچیدگی ساختاری جداگانه پردازش و استریل </a:t>
            </a:r>
            <a:r>
              <a:rPr lang="fa-IR" sz="2800" dirty="0" smtClean="0">
                <a:latin typeface="Adobe Arabic" panose="02040503050201020203" pitchFamily="18" charset="-78"/>
                <a:cs typeface="Adobe Arabic" panose="02040503050201020203" pitchFamily="18" charset="-78"/>
              </a:rPr>
              <a:t>شوند(</a:t>
            </a:r>
            <a:r>
              <a:rPr lang="en-US" sz="2800" dirty="0" smtClean="0">
                <a:latin typeface="Adobe Arabic" panose="02040503050201020203" pitchFamily="18" charset="-78"/>
                <a:cs typeface="Adobe Arabic" panose="02040503050201020203" pitchFamily="18" charset="-78"/>
              </a:rPr>
              <a:t>WHO</a:t>
            </a:r>
            <a:r>
              <a:rPr lang="fa-IR" sz="2800" dirty="0" smtClean="0">
                <a:latin typeface="Adobe Arabic" panose="02040503050201020203" pitchFamily="18" charset="-78"/>
                <a:cs typeface="Adobe Arabic" panose="02040503050201020203" pitchFamily="18" charset="-78"/>
              </a:rPr>
              <a:t>)</a:t>
            </a:r>
            <a:r>
              <a:rPr lang="fa-IR" sz="2800" dirty="0" smtClean="0"/>
              <a:t>.</a:t>
            </a:r>
            <a:endParaRPr kumimoji="0" lang="en-US" altLang="en-US" sz="2800" b="0" i="0" u="none" strike="noStrike" cap="none" normalizeH="0" baseline="0" dirty="0" smtClean="0">
              <a:ln>
                <a:noFill/>
              </a:ln>
              <a:solidFill>
                <a:schemeClr val="tx1"/>
              </a:solidFill>
              <a:effectLst/>
              <a:latin typeface="Adobe Arabic" panose="02040503050201020203" pitchFamily="18" charset="-78"/>
              <a:cs typeface="Adobe Arabic" panose="02040503050201020203" pitchFamily="18" charset="-78"/>
            </a:endParaRPr>
          </a:p>
        </p:txBody>
      </p:sp>
      <p:sp>
        <p:nvSpPr>
          <p:cNvPr id="8" name="Rectangle 7"/>
          <p:cNvSpPr/>
          <p:nvPr/>
        </p:nvSpPr>
        <p:spPr>
          <a:xfrm>
            <a:off x="109182" y="3631475"/>
            <a:ext cx="10919889" cy="1200329"/>
          </a:xfrm>
          <a:prstGeom prst="rect">
            <a:avLst/>
          </a:prstGeom>
        </p:spPr>
        <p:txBody>
          <a:bodyPr wrap="square">
            <a:spAutoFit/>
          </a:bodyPr>
          <a:lstStyle/>
          <a:p>
            <a:pPr algn="r" rtl="1"/>
            <a:r>
              <a:rPr lang="fa-IR" sz="2400" dirty="0">
                <a:cs typeface="2  Badr" panose="00000400000000000000" pitchFamily="2" charset="-78"/>
              </a:rPr>
              <a:t>اصول استریلیزاسیون تجهیزات پزشکی </a:t>
            </a:r>
            <a:r>
              <a:rPr lang="fa-IR" sz="2400" b="1" dirty="0">
                <a:cs typeface="2  Badr" panose="00000400000000000000" pitchFamily="2" charset="-78"/>
              </a:rPr>
              <a:t>توصیه می‌کند که وسایل با جنس، شکل و مواد متفاوت باید جداگانه استریل شوند</a:t>
            </a:r>
            <a:r>
              <a:rPr lang="fa-IR" sz="2400" dirty="0">
                <a:cs typeface="2  Badr" panose="00000400000000000000" pitchFamily="2" charset="-78"/>
              </a:rPr>
              <a:t> و نباید همه را با هم مخلوط کرد. این یک استاندارد </a:t>
            </a:r>
            <a:r>
              <a:rPr lang="fa-IR" sz="2400" b="1" dirty="0">
                <a:cs typeface="2  Badr" panose="00000400000000000000" pitchFamily="2" charset="-78"/>
              </a:rPr>
              <a:t>بین‌المللی و پذیرفته‌شده</a:t>
            </a:r>
            <a:r>
              <a:rPr lang="fa-IR" sz="2400" dirty="0">
                <a:cs typeface="2  Badr" panose="00000400000000000000" pitchFamily="2" charset="-78"/>
              </a:rPr>
              <a:t> است و به “</a:t>
            </a:r>
            <a:r>
              <a:rPr lang="en-US" sz="2400" dirty="0">
                <a:cs typeface="2  Badr" panose="00000400000000000000" pitchFamily="2" charset="-78"/>
              </a:rPr>
              <a:t>body materials compatibility” </a:t>
            </a:r>
            <a:r>
              <a:rPr lang="fa-IR" sz="2400" dirty="0">
                <a:cs typeface="2  Badr" panose="00000400000000000000" pitchFamily="2" charset="-78"/>
              </a:rPr>
              <a:t>یا همان </a:t>
            </a:r>
            <a:r>
              <a:rPr lang="fa-IR" sz="2400" b="1" dirty="0">
                <a:cs typeface="2  Badr" panose="00000400000000000000" pitchFamily="2" charset="-78"/>
              </a:rPr>
              <a:t>مطابقت مواد با فرآیند استریل</a:t>
            </a:r>
            <a:r>
              <a:rPr lang="fa-IR" sz="2400" dirty="0">
                <a:cs typeface="2  Badr" panose="00000400000000000000" pitchFamily="2" charset="-78"/>
              </a:rPr>
              <a:t> مربوط می‌شود</a:t>
            </a:r>
            <a:endParaRPr lang="en-US" sz="2400" dirty="0">
              <a:cs typeface="2  Badr" panose="00000400000000000000" pitchFamily="2" charset="-78"/>
            </a:endParaRPr>
          </a:p>
        </p:txBody>
      </p:sp>
    </p:spTree>
    <p:extLst>
      <p:ext uri="{BB962C8B-B14F-4D97-AF65-F5344CB8AC3E}">
        <p14:creationId xmlns:p14="http://schemas.microsoft.com/office/powerpoint/2010/main" val="19084875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rgbClr val="0070C0"/>
                </a:solidFill>
                <a:cs typeface="2  Badr" panose="00000400000000000000" pitchFamily="2" charset="-78"/>
              </a:rPr>
              <a:t>ما در مرکزمون اتاق فشار منفی نداریم، چگونه این سنجه را مدیریت کنیم، بیمارستانی جنرال و مرکز عفونی استانیم؟</a:t>
            </a:r>
            <a:endParaRPr lang="en-US" dirty="0">
              <a:solidFill>
                <a:srgbClr val="0070C0"/>
              </a:solidFill>
              <a:cs typeface="2  Badr" panose="00000400000000000000" pitchFamily="2" charset="-78"/>
            </a:endParaRPr>
          </a:p>
        </p:txBody>
      </p:sp>
      <p:pic>
        <p:nvPicPr>
          <p:cNvPr id="7" name="Content Placeholder 6"/>
          <p:cNvPicPr>
            <a:picLocks noGrp="1" noChangeAspect="1"/>
          </p:cNvPicPr>
          <p:nvPr>
            <p:ph idx="1"/>
          </p:nvPr>
        </p:nvPicPr>
        <p:blipFill rotWithShape="1">
          <a:blip r:embed="rId2"/>
          <a:srcRect l="40747" t="34328" r="18974" b="39233"/>
          <a:stretch/>
        </p:blipFill>
        <p:spPr>
          <a:xfrm>
            <a:off x="2129051" y="1815152"/>
            <a:ext cx="7847462" cy="2988860"/>
          </a:xfrm>
          <a:prstGeom prst="rect">
            <a:avLst/>
          </a:prstGeom>
        </p:spPr>
      </p:pic>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25</a:t>
            </a:fld>
            <a:endParaRPr lang="en-US"/>
          </a:p>
        </p:txBody>
      </p:sp>
      <p:sp>
        <p:nvSpPr>
          <p:cNvPr id="8" name="Title 1"/>
          <p:cNvSpPr txBox="1">
            <a:spLocks/>
          </p:cNvSpPr>
          <p:nvPr/>
        </p:nvSpPr>
        <p:spPr>
          <a:xfrm>
            <a:off x="478860" y="4704080"/>
            <a:ext cx="10160000" cy="1143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pPr algn="r" rtl="1"/>
            <a:r>
              <a:rPr lang="fa-IR" dirty="0" smtClean="0">
                <a:solidFill>
                  <a:srgbClr val="0070C0"/>
                </a:solidFill>
                <a:cs typeface="2  Badr" panose="00000400000000000000" pitchFamily="2" charset="-78"/>
              </a:rPr>
              <a:t>توضیح بر اساس سنجه ی اعتباربخشی و </a:t>
            </a:r>
            <a:endParaRPr lang="en-US" dirty="0">
              <a:solidFill>
                <a:srgbClr val="0070C0"/>
              </a:solidFill>
              <a:cs typeface="2  Badr" panose="00000400000000000000" pitchFamily="2" charset="-78"/>
            </a:endParaRPr>
          </a:p>
        </p:txBody>
      </p:sp>
    </p:spTree>
    <p:extLst>
      <p:ext uri="{BB962C8B-B14F-4D97-AF65-F5344CB8AC3E}">
        <p14:creationId xmlns:p14="http://schemas.microsoft.com/office/powerpoint/2010/main" val="36295142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a:solidFill>
                  <a:srgbClr val="0070C0"/>
                </a:solidFill>
                <a:cs typeface="2  Badr" panose="00000400000000000000" pitchFamily="2" charset="-78"/>
              </a:rPr>
              <a:t>مشخصات فیزیکی اتاق </a:t>
            </a:r>
            <a:r>
              <a:rPr lang="fa-IR" b="1" dirty="0" smtClean="0">
                <a:solidFill>
                  <a:srgbClr val="0070C0"/>
                </a:solidFill>
                <a:cs typeface="2  Badr" panose="00000400000000000000" pitchFamily="2" charset="-78"/>
              </a:rPr>
              <a:t>ایزوله فشار منفی</a:t>
            </a:r>
            <a:endParaRPr lang="en-US" dirty="0">
              <a:solidFill>
                <a:srgbClr val="0070C0"/>
              </a:solidFill>
              <a:cs typeface="2  Badr" panose="00000400000000000000" pitchFamily="2" charset="-78"/>
            </a:endParaRPr>
          </a:p>
        </p:txBody>
      </p:sp>
      <p:sp>
        <p:nvSpPr>
          <p:cNvPr id="3" name="Content Placeholder 2"/>
          <p:cNvSpPr>
            <a:spLocks noGrp="1"/>
          </p:cNvSpPr>
          <p:nvPr>
            <p:ph idx="1"/>
          </p:nvPr>
        </p:nvSpPr>
        <p:spPr>
          <a:xfrm>
            <a:off x="609600" y="1600200"/>
            <a:ext cx="10160000" cy="3815081"/>
          </a:xfrm>
        </p:spPr>
        <p:txBody>
          <a:bodyPr>
            <a:normAutofit fontScale="92500" lnSpcReduction="20000"/>
          </a:bodyPr>
          <a:lstStyle/>
          <a:p>
            <a:pPr algn="r" rtl="1"/>
            <a:r>
              <a:rPr lang="fa-IR" dirty="0" smtClean="0"/>
              <a:t>طبق </a:t>
            </a:r>
            <a:r>
              <a:rPr lang="en-US" dirty="0" smtClean="0"/>
              <a:t>CDC</a:t>
            </a:r>
            <a:r>
              <a:rPr lang="fa-IR" dirty="0" smtClean="0"/>
              <a:t> و</a:t>
            </a:r>
            <a:r>
              <a:rPr lang="en-US" dirty="0" smtClean="0"/>
              <a:t> </a:t>
            </a:r>
            <a:r>
              <a:rPr lang="en-US" dirty="0"/>
              <a:t>WHO </a:t>
            </a:r>
            <a:endParaRPr lang="fa-IR" dirty="0" smtClean="0"/>
          </a:p>
          <a:p>
            <a:pPr algn="r" rtl="1"/>
            <a:r>
              <a:rPr lang="en-US" b="1" dirty="0" smtClean="0"/>
              <a:t>🔹 </a:t>
            </a:r>
            <a:r>
              <a:rPr lang="fa-IR" sz="3200" b="1" dirty="0">
                <a:cs typeface="2  Badr" panose="00000400000000000000" pitchFamily="2" charset="-78"/>
              </a:rPr>
              <a:t>تهویه و فشار هوا</a:t>
            </a:r>
          </a:p>
          <a:p>
            <a:pPr lvl="1" algn="r" rtl="1"/>
            <a:r>
              <a:rPr lang="fa-IR" sz="3200" dirty="0" smtClean="0">
                <a:cs typeface="2  Badr" panose="00000400000000000000" pitchFamily="2" charset="-78"/>
              </a:rPr>
              <a:t>هوای </a:t>
            </a:r>
            <a:r>
              <a:rPr lang="fa-IR" sz="3200" dirty="0">
                <a:cs typeface="2  Badr" panose="00000400000000000000" pitchFamily="2" charset="-78"/>
              </a:rPr>
              <a:t>اتاق </a:t>
            </a:r>
            <a:r>
              <a:rPr lang="fa-IR" sz="3200" b="1" dirty="0">
                <a:cs typeface="2  Badr" panose="00000400000000000000" pitchFamily="2" charset="-78"/>
              </a:rPr>
              <a:t>کمتر از فشار فضای بیرون</a:t>
            </a:r>
            <a:r>
              <a:rPr lang="fa-IR" sz="3200" dirty="0">
                <a:cs typeface="2  Badr" panose="00000400000000000000" pitchFamily="2" charset="-78"/>
              </a:rPr>
              <a:t> </a:t>
            </a:r>
            <a:r>
              <a:rPr lang="fa-IR" sz="3200" dirty="0" smtClean="0">
                <a:cs typeface="2  Badr" panose="00000400000000000000" pitchFamily="2" charset="-78"/>
              </a:rPr>
              <a:t>است، هوا </a:t>
            </a:r>
            <a:r>
              <a:rPr lang="fa-IR" sz="3200" dirty="0">
                <a:cs typeface="2  Badr" panose="00000400000000000000" pitchFamily="2" charset="-78"/>
              </a:rPr>
              <a:t>از بیرون وارد شود و از داخل اتاق خارج نشود</a:t>
            </a:r>
          </a:p>
          <a:p>
            <a:pPr algn="r" rtl="1"/>
            <a:r>
              <a:rPr lang="fa-IR" sz="3200" b="1" dirty="0">
                <a:cs typeface="2  Badr" panose="00000400000000000000" pitchFamily="2" charset="-78"/>
              </a:rPr>
              <a:t>تعداد تعویض هوا </a:t>
            </a:r>
            <a:r>
              <a:rPr lang="fa-IR" sz="3200" b="1" dirty="0" smtClean="0">
                <a:cs typeface="2  Badr" panose="00000400000000000000" pitchFamily="2" charset="-78"/>
              </a:rPr>
              <a:t>(</a:t>
            </a:r>
            <a:r>
              <a:rPr lang="en-US" sz="3200" b="1" dirty="0" smtClean="0">
                <a:cs typeface="2  Badr" panose="00000400000000000000" pitchFamily="2" charset="-78"/>
              </a:rPr>
              <a:t>Air </a:t>
            </a:r>
            <a:r>
              <a:rPr lang="en-US" sz="3200" b="1" dirty="0">
                <a:cs typeface="2  Badr" panose="00000400000000000000" pitchFamily="2" charset="-78"/>
              </a:rPr>
              <a:t>Changes per Hour, </a:t>
            </a:r>
            <a:r>
              <a:rPr lang="en-US" sz="3200" b="1" dirty="0" smtClean="0">
                <a:cs typeface="2  Badr" panose="00000400000000000000" pitchFamily="2" charset="-78"/>
              </a:rPr>
              <a:t>(ACH</a:t>
            </a:r>
            <a:endParaRPr lang="en-US" sz="3200" dirty="0" smtClean="0">
              <a:cs typeface="2  Badr" panose="00000400000000000000" pitchFamily="2" charset="-78"/>
            </a:endParaRPr>
          </a:p>
          <a:p>
            <a:pPr lvl="1" algn="r" rtl="1"/>
            <a:r>
              <a:rPr lang="fa-IR" sz="3200" dirty="0" smtClean="0">
                <a:cs typeface="2  Badr" panose="00000400000000000000" pitchFamily="2" charset="-78"/>
              </a:rPr>
              <a:t>≥</a:t>
            </a:r>
            <a:r>
              <a:rPr lang="en-US" sz="3200" dirty="0" smtClean="0">
                <a:cs typeface="2  Badr" panose="00000400000000000000" pitchFamily="2" charset="-78"/>
              </a:rPr>
              <a:t> </a:t>
            </a:r>
            <a:r>
              <a:rPr lang="en-US" sz="3200" b="1" dirty="0" smtClean="0">
                <a:cs typeface="2  Badr" panose="00000400000000000000" pitchFamily="2" charset="-78"/>
              </a:rPr>
              <a:t>ACH 12</a:t>
            </a:r>
            <a:r>
              <a:rPr lang="fa-IR" sz="3200" dirty="0" smtClean="0">
                <a:cs typeface="2  Badr" panose="00000400000000000000" pitchFamily="2" charset="-78"/>
              </a:rPr>
              <a:t> برای بیمارستان‌های جدید</a:t>
            </a:r>
          </a:p>
          <a:p>
            <a:pPr lvl="1" algn="r" rtl="1"/>
            <a:r>
              <a:rPr lang="fa-IR" sz="3200" dirty="0" smtClean="0">
                <a:cs typeface="2  Badr" panose="00000400000000000000" pitchFamily="2" charset="-78"/>
              </a:rPr>
              <a:t>≥ </a:t>
            </a:r>
            <a:r>
              <a:rPr lang="en-US" sz="3200" b="1" dirty="0" smtClean="0">
                <a:cs typeface="2  Badr" panose="00000400000000000000" pitchFamily="2" charset="-78"/>
              </a:rPr>
              <a:t>6</a:t>
            </a:r>
            <a:r>
              <a:rPr lang="fa-IR" sz="3200" b="1" dirty="0" smtClean="0">
                <a:cs typeface="2  Badr" panose="00000400000000000000" pitchFamily="2" charset="-78"/>
              </a:rPr>
              <a:t> </a:t>
            </a:r>
            <a:r>
              <a:rPr lang="en-US" sz="3200" b="1" dirty="0">
                <a:cs typeface="2  Badr" panose="00000400000000000000" pitchFamily="2" charset="-78"/>
              </a:rPr>
              <a:t>ACH</a:t>
            </a:r>
            <a:r>
              <a:rPr lang="en-US" sz="3200" dirty="0">
                <a:cs typeface="2  Badr" panose="00000400000000000000" pitchFamily="2" charset="-78"/>
              </a:rPr>
              <a:t> </a:t>
            </a:r>
            <a:r>
              <a:rPr lang="fa-IR" sz="3200" dirty="0">
                <a:cs typeface="2  Badr" panose="00000400000000000000" pitchFamily="2" charset="-78"/>
              </a:rPr>
              <a:t>برای بیمارستان‌های قدیمی</a:t>
            </a:r>
          </a:p>
          <a:p>
            <a:pPr algn="r" rtl="1"/>
            <a:r>
              <a:rPr lang="fa-IR" u="sng" dirty="0">
                <a:effectLst>
                  <a:outerShdw blurRad="38100" dist="38100" dir="2700000" algn="tl">
                    <a:srgbClr val="000000">
                      <a:alpha val="43137"/>
                    </a:srgbClr>
                  </a:outerShdw>
                </a:effectLst>
              </a:rPr>
              <a:t>وجود اتاق ایزوله (برای بیماران عفونی/تنفسی) را در بیمارستان‌ها و مراکز درمانی جزو الزامات اعتباربخشی قرار داده است.</a:t>
            </a:r>
            <a:endParaRPr lang="en-US" u="sng" dirty="0">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26</a:t>
            </a:fld>
            <a:endParaRPr lang="en-US"/>
          </a:p>
        </p:txBody>
      </p:sp>
      <p:sp>
        <p:nvSpPr>
          <p:cNvPr id="7" name="Rectangle 1"/>
          <p:cNvSpPr>
            <a:spLocks noChangeArrowheads="1"/>
          </p:cNvSpPr>
          <p:nvPr/>
        </p:nvSpPr>
        <p:spPr bwMode="auto">
          <a:xfrm>
            <a:off x="305558" y="5783589"/>
            <a:ext cx="1107015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lang="en-US" altLang="en-US" sz="1400" dirty="0">
                <a:latin typeface="Arial" panose="020B0604020202020204" pitchFamily="34" charset="0"/>
              </a:rPr>
              <a:t>Agents in Healthcare Settings. Atlanta: CDC; 2019. </a:t>
            </a:r>
            <a:r>
              <a:rPr lang="en-US" altLang="en-US" sz="1400" dirty="0">
                <a:latin typeface="Arial" panose="020B0604020202020204" pitchFamily="34" charset="0"/>
                <a:hlinkClick r:id="rId2"/>
              </a:rPr>
              <a:t>Available from: https://www.cdc.gov/infectioncontrol/guidelines/isolation/index.html</a:t>
            </a:r>
            <a:endParaRPr lang="en-US" altLang="en-US" sz="14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US" altLang="en-US" sz="1400" dirty="0">
                <a:latin typeface="Arial" panose="020B0604020202020204" pitchFamily="34" charset="0"/>
              </a:rPr>
              <a:t>WHO. Hospital preparedness for epidemic-prone acute respiratory infections. Geneva: WHO; 2014.</a:t>
            </a:r>
          </a:p>
        </p:txBody>
      </p:sp>
    </p:spTree>
    <p:extLst>
      <p:ext uri="{BB962C8B-B14F-4D97-AF65-F5344CB8AC3E}">
        <p14:creationId xmlns:p14="http://schemas.microsoft.com/office/powerpoint/2010/main" val="41392665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716" y="274638"/>
            <a:ext cx="10781732" cy="1143000"/>
          </a:xfrm>
        </p:spPr>
        <p:txBody>
          <a:bodyPr/>
          <a:lstStyle/>
          <a:p>
            <a:pPr algn="r" rtl="1"/>
            <a:r>
              <a:rPr lang="fa-IR" dirty="0" smtClean="0">
                <a:solidFill>
                  <a:srgbClr val="0070C0"/>
                </a:solidFill>
                <a:cs typeface="2  Badr" panose="00000400000000000000" pitchFamily="2" charset="-78"/>
              </a:rPr>
              <a:t>ایا اخر هر هفته باید کشت از اتاق عمل قبل و بعد از شستشو  باید کشت انجام دهیم؟</a:t>
            </a:r>
            <a:endParaRPr lang="en-US" dirty="0">
              <a:solidFill>
                <a:srgbClr val="0070C0"/>
              </a:solidFill>
              <a:cs typeface="2  Badr" panose="00000400000000000000" pitchFamily="2" charset="-78"/>
            </a:endParaRPr>
          </a:p>
        </p:txBody>
      </p:sp>
      <p:sp>
        <p:nvSpPr>
          <p:cNvPr id="3" name="Content Placeholder 2"/>
          <p:cNvSpPr>
            <a:spLocks noGrp="1"/>
          </p:cNvSpPr>
          <p:nvPr>
            <p:ph idx="1"/>
          </p:nvPr>
        </p:nvSpPr>
        <p:spPr/>
        <p:txBody>
          <a:bodyPr>
            <a:normAutofit/>
          </a:bodyPr>
          <a:lstStyle/>
          <a:p>
            <a:pPr algn="r" rtl="1">
              <a:lnSpc>
                <a:spcPct val="200000"/>
              </a:lnSpc>
              <a:buFont typeface="Wingdings" panose="05000000000000000000" pitchFamily="2" charset="2"/>
              <a:buChar char="q"/>
            </a:pPr>
            <a:r>
              <a:rPr lang="fa-IR" sz="4400" dirty="0" smtClean="0">
                <a:cs typeface="2  Badr" panose="00000400000000000000" pitchFamily="2" charset="-78"/>
              </a:rPr>
              <a:t>رندوم</a:t>
            </a:r>
          </a:p>
          <a:p>
            <a:pPr algn="r" rtl="1">
              <a:lnSpc>
                <a:spcPct val="200000"/>
              </a:lnSpc>
              <a:buFont typeface="Wingdings" panose="05000000000000000000" pitchFamily="2" charset="2"/>
              <a:buChar char="q"/>
            </a:pPr>
            <a:r>
              <a:rPr lang="fa-IR" sz="4400" dirty="0" smtClean="0">
                <a:cs typeface="2  Badr" panose="00000400000000000000" pitchFamily="2" charset="-78"/>
              </a:rPr>
              <a:t>طغیان</a:t>
            </a:r>
          </a:p>
          <a:p>
            <a:pPr algn="r" rtl="1">
              <a:lnSpc>
                <a:spcPct val="200000"/>
              </a:lnSpc>
              <a:buFont typeface="Wingdings" panose="05000000000000000000" pitchFamily="2" charset="2"/>
              <a:buChar char="q"/>
            </a:pPr>
            <a:r>
              <a:rPr lang="fa-IR" sz="4400" dirty="0" smtClean="0">
                <a:cs typeface="2  Badr" panose="00000400000000000000" pitchFamily="2" charset="-78"/>
              </a:rPr>
              <a:t>هدفمند به ویژه برای </a:t>
            </a:r>
            <a:r>
              <a:rPr lang="en-US" sz="4400" dirty="0" smtClean="0">
                <a:cs typeface="2  Badr" panose="00000400000000000000" pitchFamily="2" charset="-78"/>
              </a:rPr>
              <a:t>SSI</a:t>
            </a:r>
            <a:endParaRPr lang="en-US" sz="4400" dirty="0">
              <a:cs typeface="2  Badr" panose="00000400000000000000" pitchFamily="2" charset="-78"/>
            </a:endParaRPr>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27</a:t>
            </a:fld>
            <a:endParaRPr lang="en-US"/>
          </a:p>
        </p:txBody>
      </p:sp>
    </p:spTree>
    <p:extLst>
      <p:ext uri="{BB962C8B-B14F-4D97-AF65-F5344CB8AC3E}">
        <p14:creationId xmlns:p14="http://schemas.microsoft.com/office/powerpoint/2010/main" val="15283122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rotWithShape="1">
          <a:blip r:embed="rId2"/>
          <a:srcRect l="31157" t="22955" r="6986" b="17059"/>
          <a:stretch/>
        </p:blipFill>
        <p:spPr>
          <a:xfrm>
            <a:off x="450377" y="327546"/>
            <a:ext cx="10563366" cy="6646460"/>
          </a:xfrm>
          <a:prstGeom prst="rect">
            <a:avLst/>
          </a:prstGeom>
        </p:spPr>
      </p:pic>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28</a:t>
            </a:fld>
            <a:endParaRPr lang="en-US"/>
          </a:p>
        </p:txBody>
      </p:sp>
    </p:spTree>
    <p:extLst>
      <p:ext uri="{BB962C8B-B14F-4D97-AF65-F5344CB8AC3E}">
        <p14:creationId xmlns:p14="http://schemas.microsoft.com/office/powerpoint/2010/main" val="26489210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rotWithShape="1">
          <a:blip r:embed="rId2"/>
          <a:srcRect l="32594" t="30766" r="21212" b="12509"/>
          <a:stretch/>
        </p:blipFill>
        <p:spPr>
          <a:xfrm>
            <a:off x="682388" y="95534"/>
            <a:ext cx="8802806" cy="7206018"/>
          </a:xfrm>
          <a:prstGeom prst="rect">
            <a:avLst/>
          </a:prstGeom>
        </p:spPr>
      </p:pic>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29</a:t>
            </a:fld>
            <a:endParaRPr lang="en-US"/>
          </a:p>
        </p:txBody>
      </p:sp>
    </p:spTree>
    <p:extLst>
      <p:ext uri="{BB962C8B-B14F-4D97-AF65-F5344CB8AC3E}">
        <p14:creationId xmlns:p14="http://schemas.microsoft.com/office/powerpoint/2010/main" val="2952116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4800" b="1" dirty="0" smtClean="0">
                <a:cs typeface="2  Badr" panose="00000400000000000000" pitchFamily="2" charset="-78"/>
              </a:rPr>
              <a:t>فیلتر داخل دستگاه ونتیلاتور</a:t>
            </a:r>
            <a:endParaRPr lang="en-US" sz="4800" b="1" dirty="0">
              <a:cs typeface="2  Badr" panose="00000400000000000000" pitchFamily="2" charset="-78"/>
            </a:endParaRPr>
          </a:p>
        </p:txBody>
      </p:sp>
      <p:pic>
        <p:nvPicPr>
          <p:cNvPr id="7" name="Content Placeholder 6"/>
          <p:cNvPicPr>
            <a:picLocks noGrp="1" noChangeAspect="1"/>
          </p:cNvPicPr>
          <p:nvPr>
            <p:ph idx="1"/>
          </p:nvPr>
        </p:nvPicPr>
        <p:blipFill rotWithShape="1">
          <a:blip r:embed="rId2"/>
          <a:srcRect l="27641" t="28358" r="24568" b="9950"/>
          <a:stretch/>
        </p:blipFill>
        <p:spPr>
          <a:xfrm>
            <a:off x="791570" y="1596788"/>
            <a:ext cx="7069541" cy="4326340"/>
          </a:xfrm>
          <a:prstGeom prst="rect">
            <a:avLst/>
          </a:prstGeom>
        </p:spPr>
      </p:pic>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3</a:t>
            </a:fld>
            <a:endParaRPr lang="en-US"/>
          </a:p>
        </p:txBody>
      </p:sp>
    </p:spTree>
    <p:extLst>
      <p:ext uri="{BB962C8B-B14F-4D97-AF65-F5344CB8AC3E}">
        <p14:creationId xmlns:p14="http://schemas.microsoft.com/office/powerpoint/2010/main" val="4997866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74638"/>
            <a:ext cx="11041039" cy="1143000"/>
          </a:xfrm>
        </p:spPr>
        <p:txBody>
          <a:bodyPr/>
          <a:lstStyle/>
          <a:p>
            <a:pPr algn="ctr"/>
            <a:r>
              <a:rPr lang="fa-IR" sz="3600" dirty="0">
                <a:cs typeface="2  Badr" panose="00000400000000000000" pitchFamily="2" charset="-78"/>
              </a:rPr>
              <a:t>نحوه اوت نمونه های پاتولوژی حاوی فرمالین به چه صورت است؟</a:t>
            </a:r>
            <a:endParaRPr lang="en-US" sz="3600" dirty="0">
              <a:cs typeface="2  Badr" panose="00000400000000000000" pitchFamily="2" charset="-78"/>
            </a:endParaRPr>
          </a:p>
        </p:txBody>
      </p:sp>
      <p:sp>
        <p:nvSpPr>
          <p:cNvPr id="3" name="Content Placeholder 2"/>
          <p:cNvSpPr>
            <a:spLocks noGrp="1"/>
          </p:cNvSpPr>
          <p:nvPr>
            <p:ph idx="1"/>
          </p:nvPr>
        </p:nvSpPr>
        <p:spPr/>
        <p:txBody>
          <a:bodyPr/>
          <a:lstStyle/>
          <a:p>
            <a:pPr marL="114300" indent="0" rtl="1">
              <a:buNone/>
            </a:pPr>
            <a:r>
              <a:rPr lang="en-US" b="1" dirty="0" smtClean="0"/>
              <a:t>CDC </a:t>
            </a:r>
            <a:r>
              <a:rPr lang="en-US" b="1" dirty="0"/>
              <a:t>(2021, Guidelines for Disinfection and Sterilization in Healthcare Facilities):</a:t>
            </a:r>
            <a:endParaRPr lang="en-US" dirty="0"/>
          </a:p>
          <a:p>
            <a:pPr marL="411480" lvl="1" indent="0" algn="r" rtl="1">
              <a:buNone/>
            </a:pPr>
            <a:r>
              <a:rPr lang="fa-IR" sz="2400" dirty="0">
                <a:cs typeface="2  Badr" panose="00000400000000000000" pitchFamily="2" charset="-78"/>
              </a:rPr>
              <a:t>نمونه‌های بیولوژیک حاوی مواد تثبیت‌کننده مانند فرمالین را </a:t>
            </a:r>
            <a:r>
              <a:rPr lang="fa-IR" sz="2400" b="1" dirty="0">
                <a:cs typeface="2  Badr" panose="00000400000000000000" pitchFamily="2" charset="-78"/>
              </a:rPr>
              <a:t>قبل از دفع یا خارج کردن از آزمایشگاه، می‌توان با اتوکلاو استریل کرد</a:t>
            </a:r>
            <a:r>
              <a:rPr lang="fa-IR" sz="2400" dirty="0" smtClean="0">
                <a:cs typeface="2  Badr" panose="00000400000000000000" pitchFamily="2" charset="-78"/>
              </a:rPr>
              <a:t>.</a:t>
            </a:r>
            <a:endParaRPr lang="fa-IR" sz="2400" dirty="0">
              <a:cs typeface="2  Badr" panose="00000400000000000000" pitchFamily="2" charset="-78"/>
            </a:endParaRPr>
          </a:p>
          <a:p>
            <a:pPr marL="411480" lvl="1" indent="0" algn="r" rtl="1">
              <a:buNone/>
            </a:pPr>
            <a:r>
              <a:rPr lang="fa-IR" sz="2400" dirty="0">
                <a:cs typeface="2  Badr" panose="00000400000000000000" pitchFamily="2" charset="-78"/>
              </a:rPr>
              <a:t>توصیه می‌کند برای امنیت کارکنان، </a:t>
            </a:r>
            <a:r>
              <a:rPr lang="en-US" sz="2400" b="1" dirty="0">
                <a:cs typeface="2  Badr" panose="00000400000000000000" pitchFamily="2" charset="-78"/>
              </a:rPr>
              <a:t>barrier + autoclave + PPE</a:t>
            </a:r>
            <a:r>
              <a:rPr lang="en-US" sz="2400" dirty="0">
                <a:cs typeface="2  Badr" panose="00000400000000000000" pitchFamily="2" charset="-78"/>
              </a:rPr>
              <a:t> </a:t>
            </a:r>
            <a:r>
              <a:rPr lang="fa-IR" sz="2400" dirty="0">
                <a:cs typeface="2  Badr" panose="00000400000000000000" pitchFamily="2" charset="-78"/>
              </a:rPr>
              <a:t>رعایت شود</a:t>
            </a:r>
            <a:r>
              <a:rPr lang="fa-IR" dirty="0"/>
              <a:t>. </a:t>
            </a:r>
            <a:endParaRPr lang="fa-IR" dirty="0" smtClean="0"/>
          </a:p>
          <a:p>
            <a:pPr marL="411480" lvl="1" indent="0" algn="r" rtl="1">
              <a:buNone/>
            </a:pPr>
            <a:endParaRPr lang="fa-IR" dirty="0"/>
          </a:p>
          <a:p>
            <a:pPr marL="411480" lvl="1" indent="0" algn="r" rtl="1">
              <a:buNone/>
            </a:pPr>
            <a:endParaRPr lang="en-US" dirty="0"/>
          </a:p>
          <a:p>
            <a:pPr marL="114300" indent="0" rtl="1">
              <a:buNone/>
            </a:pPr>
            <a:r>
              <a:rPr lang="en-US" b="1" dirty="0"/>
              <a:t>WHO 2016, Decontamination and Reprocessing of Medical Devices</a:t>
            </a:r>
            <a:r>
              <a:rPr lang="en-US" b="1" dirty="0" smtClean="0"/>
              <a:t>:</a:t>
            </a:r>
            <a:endParaRPr lang="fa-IR" b="1" dirty="0" smtClean="0"/>
          </a:p>
          <a:p>
            <a:pPr marL="114300" indent="0" rtl="1">
              <a:buNone/>
            </a:pPr>
            <a:endParaRPr lang="en-US" dirty="0"/>
          </a:p>
          <a:p>
            <a:pPr marL="411480" lvl="1" indent="0" algn="r" rtl="1">
              <a:buNone/>
            </a:pPr>
            <a:r>
              <a:rPr lang="fa-IR" sz="2400" dirty="0">
                <a:cs typeface="2  Badr" panose="00000400000000000000" pitchFamily="2" charset="-78"/>
              </a:rPr>
              <a:t>نمونه‌های فیکس شده با مواد شیمیایی نیز به عنوان </a:t>
            </a:r>
            <a:r>
              <a:rPr lang="en-US" sz="2400" dirty="0">
                <a:cs typeface="2  Badr" panose="00000400000000000000" pitchFamily="2" charset="-78"/>
              </a:rPr>
              <a:t>biohazard </a:t>
            </a:r>
            <a:r>
              <a:rPr lang="fa-IR" sz="2400" dirty="0">
                <a:cs typeface="2  Badr" panose="00000400000000000000" pitchFamily="2" charset="-78"/>
              </a:rPr>
              <a:t>در نظر گرفته می‌شوند و باید قبل از دفع یا حمل و نقل، </a:t>
            </a:r>
            <a:r>
              <a:rPr lang="en-US" sz="2400" dirty="0">
                <a:cs typeface="2  Badr" panose="00000400000000000000" pitchFamily="2" charset="-78"/>
              </a:rPr>
              <a:t>autoclave </a:t>
            </a:r>
            <a:r>
              <a:rPr lang="fa-IR" sz="2400" dirty="0">
                <a:cs typeface="2  Badr" panose="00000400000000000000" pitchFamily="2" charset="-78"/>
              </a:rPr>
              <a:t>یا </a:t>
            </a:r>
            <a:r>
              <a:rPr lang="en-US" sz="2400" dirty="0">
                <a:cs typeface="2  Badr" panose="00000400000000000000" pitchFamily="2" charset="-78"/>
              </a:rPr>
              <a:t>chemical decontamination </a:t>
            </a:r>
            <a:r>
              <a:rPr lang="fa-IR" sz="2400" dirty="0">
                <a:cs typeface="2  Badr" panose="00000400000000000000" pitchFamily="2" charset="-78"/>
              </a:rPr>
              <a:t>شوند.</a:t>
            </a:r>
            <a:endParaRPr lang="en-US" sz="2400" dirty="0">
              <a:cs typeface="2  Badr" panose="00000400000000000000" pitchFamily="2" charset="-78"/>
            </a:endParaRPr>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30</a:t>
            </a:fld>
            <a:endParaRPr lang="en-US"/>
          </a:p>
        </p:txBody>
      </p:sp>
    </p:spTree>
    <p:extLst>
      <p:ext uri="{BB962C8B-B14F-4D97-AF65-F5344CB8AC3E}">
        <p14:creationId xmlns:p14="http://schemas.microsoft.com/office/powerpoint/2010/main" val="492728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3600" dirty="0">
                <a:cs typeface="2  Badr" panose="00000400000000000000" pitchFamily="2" charset="-78"/>
              </a:rPr>
              <a:t>مراحل اوت نمونه فرمالین</a:t>
            </a:r>
            <a:r>
              <a:rPr lang="fa-IR" b="1" dirty="0"/>
              <a:t/>
            </a:r>
            <a:br>
              <a:rPr lang="fa-IR" b="1" dirty="0"/>
            </a:br>
            <a:endParaRPr lang="en-US" dirty="0"/>
          </a:p>
        </p:txBody>
      </p:sp>
      <p:sp>
        <p:nvSpPr>
          <p:cNvPr id="3" name="Content Placeholder 2"/>
          <p:cNvSpPr>
            <a:spLocks noGrp="1"/>
          </p:cNvSpPr>
          <p:nvPr>
            <p:ph idx="1"/>
          </p:nvPr>
        </p:nvSpPr>
        <p:spPr/>
        <p:txBody>
          <a:bodyPr/>
          <a:lstStyle/>
          <a:p>
            <a:pPr algn="r" rtl="1"/>
            <a:r>
              <a:rPr lang="fa-IR" sz="3200" dirty="0" smtClean="0">
                <a:cs typeface="2  Badr" panose="00000400000000000000" pitchFamily="2" charset="-78"/>
              </a:rPr>
              <a:t>قرار </a:t>
            </a:r>
            <a:r>
              <a:rPr lang="fa-IR" sz="3200" dirty="0">
                <a:cs typeface="2  Badr" panose="00000400000000000000" pitchFamily="2" charset="-78"/>
              </a:rPr>
              <a:t>دادن نمونه در ظرف مقاوم به حرارت و فشار.</a:t>
            </a:r>
          </a:p>
          <a:p>
            <a:pPr algn="r" rtl="1"/>
            <a:r>
              <a:rPr lang="fa-IR" sz="3200" dirty="0">
                <a:cs typeface="2  Badr" panose="00000400000000000000" pitchFamily="2" charset="-78"/>
              </a:rPr>
              <a:t>پوشش یا استفاده از بیگ</a:t>
            </a:r>
            <a:r>
              <a:rPr lang="fa-IR" sz="3200" dirty="0" smtClean="0">
                <a:cs typeface="2  Badr" panose="00000400000000000000" pitchFamily="2" charset="-78"/>
              </a:rPr>
              <a:t>/ </a:t>
            </a:r>
            <a:r>
              <a:rPr lang="en-US" sz="3200" dirty="0" smtClean="0">
                <a:cs typeface="2  Badr" panose="00000400000000000000" pitchFamily="2" charset="-78"/>
              </a:rPr>
              <a:t>absorbent </a:t>
            </a:r>
            <a:r>
              <a:rPr lang="fa-IR" sz="3200" dirty="0">
                <a:cs typeface="2  Badr" panose="00000400000000000000" pitchFamily="2" charset="-78"/>
              </a:rPr>
              <a:t>برای جلوگیری از نشت.</a:t>
            </a:r>
          </a:p>
          <a:p>
            <a:pPr algn="r" rtl="1"/>
            <a:r>
              <a:rPr lang="fa-IR" sz="3200" dirty="0">
                <a:cs typeface="2  Badr" panose="00000400000000000000" pitchFamily="2" charset="-78"/>
              </a:rPr>
              <a:t>بارگذاری در اتوکلاو بدون فشرده‌سازی زیاد.</a:t>
            </a:r>
          </a:p>
          <a:p>
            <a:pPr algn="r" rtl="1"/>
            <a:r>
              <a:rPr lang="fa-IR" sz="3200" dirty="0">
                <a:cs typeface="2  Badr" panose="00000400000000000000" pitchFamily="2" charset="-78"/>
              </a:rPr>
              <a:t>اجرای سیکل </a:t>
            </a:r>
            <a:r>
              <a:rPr lang="fa-IR" sz="3200" dirty="0" smtClean="0">
                <a:cs typeface="2  Badr" panose="00000400000000000000" pitchFamily="2" charset="-78"/>
              </a:rPr>
              <a:t>مناسب</a:t>
            </a:r>
            <a:endParaRPr lang="fa-IR" sz="3200" dirty="0">
              <a:cs typeface="2  Badr" panose="00000400000000000000" pitchFamily="2" charset="-78"/>
            </a:endParaRPr>
          </a:p>
          <a:p>
            <a:pPr algn="r" rtl="1"/>
            <a:r>
              <a:rPr lang="fa-IR" sz="3200" dirty="0">
                <a:cs typeface="2  Badr" panose="00000400000000000000" pitchFamily="2" charset="-78"/>
              </a:rPr>
              <a:t>پس از اتمام، خنک شدن قبل از باز کردن درب.</a:t>
            </a:r>
          </a:p>
          <a:p>
            <a:pPr algn="r" rtl="1"/>
            <a:r>
              <a:rPr lang="en-US" sz="3200" dirty="0">
                <a:cs typeface="2  Badr" panose="00000400000000000000" pitchFamily="2" charset="-78"/>
              </a:rPr>
              <a:t>PPE </a:t>
            </a:r>
            <a:r>
              <a:rPr lang="fa-IR" sz="3200" dirty="0" smtClean="0">
                <a:cs typeface="2  Badr" panose="00000400000000000000" pitchFamily="2" charset="-78"/>
              </a:rPr>
              <a:t> و </a:t>
            </a:r>
            <a:r>
              <a:rPr lang="fa-IR" sz="3200" dirty="0">
                <a:cs typeface="2  Badr" panose="00000400000000000000" pitchFamily="2" charset="-78"/>
              </a:rPr>
              <a:t>محافظت کارکنان در تمام مراحل</a:t>
            </a:r>
            <a:r>
              <a:rPr lang="fa-IR" dirty="0"/>
              <a:t>.</a:t>
            </a:r>
          </a:p>
          <a:p>
            <a:endParaRPr lang="en-US" dirty="0"/>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31</a:t>
            </a:fld>
            <a:endParaRPr lang="en-US"/>
          </a:p>
        </p:txBody>
      </p:sp>
    </p:spTree>
    <p:extLst>
      <p:ext uri="{BB962C8B-B14F-4D97-AF65-F5344CB8AC3E}">
        <p14:creationId xmlns:p14="http://schemas.microsoft.com/office/powerpoint/2010/main" val="761322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2800" dirty="0">
                <a:cs typeface="2  Badr" panose="00000400000000000000" pitchFamily="2" charset="-78"/>
              </a:rPr>
              <a:t>در مورد روغن </a:t>
            </a:r>
            <a:r>
              <a:rPr lang="fa-IR" sz="2800" dirty="0" smtClean="0">
                <a:cs typeface="2  Badr" panose="00000400000000000000" pitchFamily="2" charset="-78"/>
              </a:rPr>
              <a:t>کاری </a:t>
            </a:r>
            <a:r>
              <a:rPr lang="fa-IR" sz="2800" dirty="0">
                <a:cs typeface="2  Badr" panose="00000400000000000000" pitchFamily="2" charset="-78"/>
              </a:rPr>
              <a:t>ابزار و تجهیزات پزشکی در این کارگاه مطالب متناقصی بیان شد، امکان داره مجددا این مورد را توضیح دهید؟</a:t>
            </a:r>
            <a:endParaRPr lang="en-US" sz="2800" dirty="0">
              <a:cs typeface="2  Badr" panose="00000400000000000000" pitchFamily="2" charset="-78"/>
            </a:endParaRPr>
          </a:p>
        </p:txBody>
      </p:sp>
      <p:sp>
        <p:nvSpPr>
          <p:cNvPr id="3" name="Content Placeholder 2"/>
          <p:cNvSpPr>
            <a:spLocks noGrp="1"/>
          </p:cNvSpPr>
          <p:nvPr>
            <p:ph idx="1"/>
          </p:nvPr>
        </p:nvSpPr>
        <p:spPr>
          <a:xfrm>
            <a:off x="95533" y="1600200"/>
            <a:ext cx="11027391" cy="4800600"/>
          </a:xfrm>
        </p:spPr>
        <p:txBody>
          <a:bodyPr>
            <a:normAutofit/>
          </a:bodyPr>
          <a:lstStyle/>
          <a:p>
            <a:pPr marL="114300" indent="0" algn="r" rtl="1">
              <a:buNone/>
            </a:pPr>
            <a:r>
              <a:rPr lang="en-US" b="1" dirty="0" smtClean="0"/>
              <a:t>🔹 </a:t>
            </a:r>
            <a:r>
              <a:rPr lang="fa-IR" sz="2400" spc="-100" dirty="0">
                <a:latin typeface="+mj-lt"/>
                <a:ea typeface="+mj-ea"/>
                <a:cs typeface="2  Badr" panose="00000400000000000000" pitchFamily="2" charset="-78"/>
              </a:rPr>
              <a:t>قبل از استریل یا بعد از شستشو:</a:t>
            </a:r>
          </a:p>
          <a:p>
            <a:pPr algn="r" rtl="1"/>
            <a:r>
              <a:rPr lang="fa-IR" sz="2400" spc="-100" dirty="0">
                <a:latin typeface="+mj-lt"/>
                <a:ea typeface="+mj-ea"/>
                <a:cs typeface="2  Badr" panose="00000400000000000000" pitchFamily="2" charset="-78"/>
              </a:rPr>
              <a:t>شستشو و پاک‌سازی </a:t>
            </a:r>
            <a:r>
              <a:rPr lang="fa-IR" sz="2400" spc="-100" dirty="0" smtClean="0">
                <a:latin typeface="+mj-lt"/>
                <a:ea typeface="+mj-ea"/>
                <a:cs typeface="2  Badr" panose="00000400000000000000" pitchFamily="2" charset="-78"/>
              </a:rPr>
              <a:t>کامل:اابزار </a:t>
            </a:r>
            <a:r>
              <a:rPr lang="fa-IR" sz="2400" spc="-100" dirty="0">
                <a:latin typeface="+mj-lt"/>
                <a:ea typeface="+mj-ea"/>
                <a:cs typeface="2  Badr" panose="00000400000000000000" pitchFamily="2" charset="-78"/>
              </a:rPr>
              <a:t>باید تمیز، خشک و عاری از مواد بیولوژیک باشد.</a:t>
            </a:r>
          </a:p>
          <a:p>
            <a:pPr algn="r" rtl="1"/>
            <a:r>
              <a:rPr lang="fa-IR" sz="2400" spc="-100" dirty="0">
                <a:latin typeface="+mj-lt"/>
                <a:ea typeface="+mj-ea"/>
                <a:cs typeface="2  Badr" panose="00000400000000000000" pitchFamily="2" charset="-78"/>
              </a:rPr>
              <a:t>اعمال </a:t>
            </a:r>
            <a:r>
              <a:rPr lang="fa-IR" sz="2400" spc="-100" dirty="0" smtClean="0">
                <a:latin typeface="+mj-lt"/>
                <a:ea typeface="+mj-ea"/>
                <a:cs typeface="2  Badr" panose="00000400000000000000" pitchFamily="2" charset="-78"/>
              </a:rPr>
              <a:t>روغن: مفاصل </a:t>
            </a:r>
            <a:r>
              <a:rPr lang="fa-IR" sz="2400" spc="-100" dirty="0">
                <a:latin typeface="+mj-lt"/>
                <a:ea typeface="+mj-ea"/>
                <a:cs typeface="2  Badr" panose="00000400000000000000" pitchFamily="2" charset="-78"/>
              </a:rPr>
              <a:t>و لولاها را با قطره چکان یا اسپری روغن پزشکی روغن کاری کنید</a:t>
            </a:r>
          </a:p>
          <a:p>
            <a:pPr lvl="1" algn="r" rtl="1"/>
            <a:r>
              <a:rPr lang="fa-IR" sz="2400" spc="-100" dirty="0">
                <a:latin typeface="+mj-lt"/>
                <a:ea typeface="+mj-ea"/>
                <a:cs typeface="2  Badr" panose="00000400000000000000" pitchFamily="2" charset="-78"/>
              </a:rPr>
              <a:t>لایه نازک کافی است؛ نباید روغن اضافه ریخته شود</a:t>
            </a:r>
          </a:p>
          <a:p>
            <a:pPr algn="r" rtl="1"/>
            <a:r>
              <a:rPr lang="fa-IR" sz="2400" spc="-100" dirty="0">
                <a:latin typeface="+mj-lt"/>
                <a:ea typeface="+mj-ea"/>
                <a:cs typeface="2  Badr" panose="00000400000000000000" pitchFamily="2" charset="-78"/>
              </a:rPr>
              <a:t>خشک شدن / پخش شدن </a:t>
            </a:r>
            <a:r>
              <a:rPr lang="fa-IR" sz="2400" spc="-100" dirty="0" smtClean="0">
                <a:latin typeface="+mj-lt"/>
                <a:ea typeface="+mj-ea"/>
                <a:cs typeface="2  Badr" panose="00000400000000000000" pitchFamily="2" charset="-78"/>
              </a:rPr>
              <a:t>روغن: ابزار </a:t>
            </a:r>
            <a:r>
              <a:rPr lang="fa-IR" sz="2400" spc="-100" dirty="0">
                <a:latin typeface="+mj-lt"/>
                <a:ea typeface="+mj-ea"/>
                <a:cs typeface="2  Badr" panose="00000400000000000000" pitchFamily="2" charset="-78"/>
              </a:rPr>
              <a:t>را به آرامی حرکت دهید تا روغن در همه مفاصل نفوذ کند</a:t>
            </a:r>
          </a:p>
          <a:p>
            <a:pPr algn="r" rtl="1"/>
            <a:r>
              <a:rPr lang="fa-IR" sz="2400" spc="-100" dirty="0">
                <a:latin typeface="+mj-lt"/>
                <a:ea typeface="+mj-ea"/>
                <a:cs typeface="2  Badr" panose="00000400000000000000" pitchFamily="2" charset="-78"/>
              </a:rPr>
              <a:t>سپس استریل </a:t>
            </a:r>
            <a:r>
              <a:rPr lang="fa-IR" sz="2400" spc="-100" dirty="0" smtClean="0">
                <a:latin typeface="+mj-lt"/>
                <a:ea typeface="+mj-ea"/>
                <a:cs typeface="2  Badr" panose="00000400000000000000" pitchFamily="2" charset="-78"/>
              </a:rPr>
              <a:t>اتوکلاو:اکثر </a:t>
            </a:r>
            <a:r>
              <a:rPr lang="fa-IR" sz="2400" spc="-100" dirty="0">
                <a:latin typeface="+mj-lt"/>
                <a:ea typeface="+mj-ea"/>
                <a:cs typeface="2  Badr" panose="00000400000000000000" pitchFamily="2" charset="-78"/>
              </a:rPr>
              <a:t>روغن‌های مخصوص ابزار با اتوکلاو بخار سازگار هستند و تغییر شیمیایی ایجاد </a:t>
            </a:r>
            <a:r>
              <a:rPr lang="fa-IR" sz="2400" spc="-100" dirty="0" smtClean="0">
                <a:latin typeface="+mj-lt"/>
                <a:ea typeface="+mj-ea"/>
                <a:cs typeface="2  Badr" panose="00000400000000000000" pitchFamily="2" charset="-78"/>
              </a:rPr>
              <a:t>نمی‌کنند</a:t>
            </a:r>
          </a:p>
          <a:p>
            <a:pPr algn="r" rtl="1"/>
            <a:endParaRPr lang="fa-IR" sz="2400" spc="-100" dirty="0">
              <a:latin typeface="+mj-lt"/>
              <a:ea typeface="+mj-ea"/>
              <a:cs typeface="2  Badr" panose="00000400000000000000" pitchFamily="2" charset="-78"/>
            </a:endParaRPr>
          </a:p>
          <a:p>
            <a:pPr algn="just">
              <a:buFont typeface="Wingdings" panose="05000000000000000000" pitchFamily="2" charset="2"/>
              <a:buChar char="q"/>
            </a:pPr>
            <a:r>
              <a:rPr lang="en-US" sz="1500" dirty="0"/>
              <a:t>World Health Organization. </a:t>
            </a:r>
            <a:r>
              <a:rPr lang="en-US" sz="1500" b="1" dirty="0"/>
              <a:t>Decontamination and Reprocessing of Medical Devices for Health-care Facilities.</a:t>
            </a:r>
            <a:r>
              <a:rPr lang="en-US" sz="1500" dirty="0"/>
              <a:t> Geneva: WHO; 2016. </a:t>
            </a:r>
            <a:r>
              <a:rPr lang="en-US" sz="1500" dirty="0">
                <a:hlinkClick r:id="rId2"/>
              </a:rPr>
              <a:t>Available from: https://www.who.int/publications/i/item/9789241549851</a:t>
            </a:r>
            <a:endParaRPr lang="en-US" sz="1500" dirty="0"/>
          </a:p>
          <a:p>
            <a:pPr algn="just">
              <a:buFont typeface="Wingdings" panose="05000000000000000000" pitchFamily="2" charset="2"/>
              <a:buChar char="q"/>
            </a:pPr>
            <a:r>
              <a:rPr lang="en-US" sz="1500" b="1" dirty="0" smtClean="0"/>
              <a:t>sterility </a:t>
            </a:r>
            <a:r>
              <a:rPr lang="en-US" sz="1500" b="1" dirty="0"/>
              <a:t>assurance in health care facilities.</a:t>
            </a:r>
            <a:r>
              <a:rPr lang="en-US" sz="1500" dirty="0"/>
              <a:t> Arlington, VA: Association for the Advancement of Medical Instrumentation; 2017. </a:t>
            </a:r>
            <a:r>
              <a:rPr lang="en-US" sz="1500" dirty="0">
                <a:hlinkClick r:id="rId3"/>
              </a:rPr>
              <a:t>Available from: https://www.aami.org/standards/featured-standards/ansi-aami-st79</a:t>
            </a:r>
            <a:endParaRPr lang="en-US" sz="1500" dirty="0"/>
          </a:p>
          <a:p>
            <a:pPr algn="just">
              <a:buFont typeface="Wingdings" panose="05000000000000000000" pitchFamily="2" charset="2"/>
              <a:buChar char="q"/>
            </a:pPr>
            <a:r>
              <a:rPr lang="en-US" sz="1500" dirty="0" err="1"/>
              <a:t>Rutala</a:t>
            </a:r>
            <a:r>
              <a:rPr lang="en-US" sz="1500" dirty="0"/>
              <a:t> WA, Weber DJ. </a:t>
            </a:r>
            <a:r>
              <a:rPr lang="en-US" sz="1500" b="1" dirty="0"/>
              <a:t>Guideline for Disinfection and Sterilization in Healthcare Facilities, 2021.</a:t>
            </a:r>
            <a:r>
              <a:rPr lang="en-US" sz="1500" dirty="0"/>
              <a:t> Centers for Disease Control and Prevention, Atlanta, GA; 2021. Available from: https://www.cdc.gov/infection-control/guidelines/disinfection/index.html</a:t>
            </a:r>
          </a:p>
          <a:p>
            <a:pPr>
              <a:buFont typeface="Wingdings" panose="05000000000000000000" pitchFamily="2" charset="2"/>
              <a:buChar char="q"/>
            </a:pPr>
            <a:endParaRPr lang="en-US" sz="2400" spc="-100" dirty="0">
              <a:latin typeface="+mj-lt"/>
              <a:ea typeface="+mj-ea"/>
              <a:cs typeface="2  Badr" panose="00000400000000000000" pitchFamily="2" charset="-78"/>
            </a:endParaRPr>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32</a:t>
            </a:fld>
            <a:endParaRPr lang="en-US"/>
          </a:p>
        </p:txBody>
      </p:sp>
    </p:spTree>
    <p:extLst>
      <p:ext uri="{BB962C8B-B14F-4D97-AF65-F5344CB8AC3E}">
        <p14:creationId xmlns:p14="http://schemas.microsoft.com/office/powerpoint/2010/main" val="14187859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rotWithShape="1">
          <a:blip r:embed="rId2"/>
          <a:srcRect l="39149" t="31769" r="20253" b="34400"/>
          <a:stretch/>
        </p:blipFill>
        <p:spPr>
          <a:xfrm>
            <a:off x="750627" y="1719618"/>
            <a:ext cx="10018973" cy="4476466"/>
          </a:xfrm>
          <a:prstGeom prst="rect">
            <a:avLst/>
          </a:prstGeom>
        </p:spPr>
      </p:pic>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33</a:t>
            </a:fld>
            <a:endParaRPr lang="en-US"/>
          </a:p>
        </p:txBody>
      </p:sp>
      <p:sp>
        <p:nvSpPr>
          <p:cNvPr id="8" name="Rectangle 7"/>
          <p:cNvSpPr/>
          <p:nvPr/>
        </p:nvSpPr>
        <p:spPr>
          <a:xfrm>
            <a:off x="1378425" y="417226"/>
            <a:ext cx="9294124" cy="369332"/>
          </a:xfrm>
          <a:prstGeom prst="rect">
            <a:avLst/>
          </a:prstGeom>
        </p:spPr>
        <p:txBody>
          <a:bodyPr wrap="square">
            <a:spAutoFit/>
          </a:bodyPr>
          <a:lstStyle/>
          <a:p>
            <a:r>
              <a:rPr lang="fa-IR" dirty="0">
                <a:cs typeface="2  Badr" panose="00000400000000000000" pitchFamily="2" charset="-78"/>
              </a:rPr>
              <a:t>در مورد روغن کاری ابزار و تجهیزات پزشکی در این کارگاه مطالب متناقصی بیان شد، امکان داره مجددا این مورد را توضیح دهید؟</a:t>
            </a:r>
            <a:endParaRPr lang="en-US" dirty="0"/>
          </a:p>
        </p:txBody>
      </p:sp>
    </p:spTree>
    <p:extLst>
      <p:ext uri="{BB962C8B-B14F-4D97-AF65-F5344CB8AC3E}">
        <p14:creationId xmlns:p14="http://schemas.microsoft.com/office/powerpoint/2010/main" val="40900326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365" y="274638"/>
            <a:ext cx="10972798" cy="1143000"/>
          </a:xfrm>
        </p:spPr>
        <p:txBody>
          <a:bodyPr/>
          <a:lstStyle/>
          <a:p>
            <a:pPr algn="just" rtl="1"/>
            <a:r>
              <a:rPr lang="fa-IR" sz="3200" dirty="0">
                <a:solidFill>
                  <a:srgbClr val="0070C0"/>
                </a:solidFill>
                <a:cs typeface="2  Badr" panose="00000400000000000000" pitchFamily="2" charset="-78"/>
              </a:rPr>
              <a:t>ایا وسیلهای که در داخل اتوکلاو قرار داده می شود حتما باید خشک </a:t>
            </a:r>
            <a:r>
              <a:rPr lang="fa-IR" sz="3200" dirty="0" smtClean="0">
                <a:solidFill>
                  <a:srgbClr val="0070C0"/>
                </a:solidFill>
                <a:cs typeface="2  Badr" panose="00000400000000000000" pitchFamily="2" charset="-78"/>
              </a:rPr>
              <a:t>باشند، </a:t>
            </a:r>
            <a:r>
              <a:rPr lang="fa-IR" sz="3200" dirty="0">
                <a:solidFill>
                  <a:srgbClr val="0070C0"/>
                </a:solidFill>
                <a:cs typeface="2  Badr" panose="00000400000000000000" pitchFamily="2" charset="-78"/>
              </a:rPr>
              <a:t>گاهی وقتها بعد از </a:t>
            </a:r>
            <a:r>
              <a:rPr lang="fa-IR" sz="3200" dirty="0" smtClean="0">
                <a:solidFill>
                  <a:srgbClr val="0070C0"/>
                </a:solidFill>
                <a:cs typeface="2  Badr" panose="00000400000000000000" pitchFamily="2" charset="-78"/>
              </a:rPr>
              <a:t>استفاده </a:t>
            </a:r>
            <a:r>
              <a:rPr lang="fa-IR" sz="3200" dirty="0">
                <a:solidFill>
                  <a:srgbClr val="0070C0"/>
                </a:solidFill>
                <a:cs typeface="2  Badr" panose="00000400000000000000" pitchFamily="2" charset="-78"/>
              </a:rPr>
              <a:t>از پمپ هوا خشک نمی شوند، راهنمایی بفرمایید این قطراتی که برای وسیله هستش چگونه خشک </a:t>
            </a:r>
            <a:r>
              <a:rPr lang="fa-IR" sz="3200" dirty="0" smtClean="0">
                <a:solidFill>
                  <a:srgbClr val="0070C0"/>
                </a:solidFill>
                <a:cs typeface="2  Badr" panose="00000400000000000000" pitchFamily="2" charset="-78"/>
              </a:rPr>
              <a:t>کنیم و </a:t>
            </a:r>
            <a:r>
              <a:rPr lang="fa-IR" sz="3200" dirty="0">
                <a:solidFill>
                  <a:srgbClr val="0070C0"/>
                </a:solidFill>
                <a:cs typeface="2  Badr" panose="00000400000000000000" pitchFamily="2" charset="-78"/>
              </a:rPr>
              <a:t>از بین ببریم؟</a:t>
            </a:r>
            <a:endParaRPr lang="en-US" sz="3200" dirty="0">
              <a:solidFill>
                <a:srgbClr val="0070C0"/>
              </a:solidFill>
              <a:cs typeface="2  Badr" panose="00000400000000000000" pitchFamily="2" charset="-78"/>
            </a:endParaRPr>
          </a:p>
        </p:txBody>
      </p:sp>
      <p:sp>
        <p:nvSpPr>
          <p:cNvPr id="3" name="Content Placeholder 2"/>
          <p:cNvSpPr>
            <a:spLocks noGrp="1"/>
          </p:cNvSpPr>
          <p:nvPr>
            <p:ph idx="1"/>
          </p:nvPr>
        </p:nvSpPr>
        <p:spPr>
          <a:xfrm>
            <a:off x="0" y="5415281"/>
            <a:ext cx="11068335" cy="1337481"/>
          </a:xfrm>
        </p:spPr>
        <p:txBody>
          <a:bodyPr>
            <a:normAutofit fontScale="92500" lnSpcReduction="10000"/>
          </a:bodyPr>
          <a:lstStyle/>
          <a:p>
            <a:pPr marL="114300" indent="0">
              <a:buNone/>
            </a:pPr>
            <a:r>
              <a:rPr lang="en-US" sz="1400" dirty="0" smtClean="0"/>
              <a:t>AAMI</a:t>
            </a:r>
            <a:r>
              <a:rPr lang="en-US" sz="1400" dirty="0"/>
              <a:t>. </a:t>
            </a:r>
            <a:r>
              <a:rPr lang="en-US" sz="1400" b="1" dirty="0"/>
              <a:t>ANSI/AAMI ST79:2017 Comprehensive guide to steam sterilization and sterility assurance in health care facilities.</a:t>
            </a:r>
            <a:r>
              <a:rPr lang="en-US" sz="1400" dirty="0"/>
              <a:t> Arlington, VA: Association for the Advancement of Medical Instrumentation; 2017. </a:t>
            </a:r>
            <a:r>
              <a:rPr lang="en-US" sz="1400" dirty="0">
                <a:hlinkClick r:id="rId2"/>
              </a:rPr>
              <a:t>Available from: https://www.aami.org/standards/featured-standards/ansi-aami-st79</a:t>
            </a:r>
            <a:endParaRPr lang="en-US" sz="1400" dirty="0"/>
          </a:p>
          <a:p>
            <a:pPr marL="114300" indent="0">
              <a:buNone/>
            </a:pPr>
            <a:r>
              <a:rPr lang="en-US" sz="1400" dirty="0" err="1"/>
              <a:t>Rutala</a:t>
            </a:r>
            <a:r>
              <a:rPr lang="en-US" sz="1400" dirty="0"/>
              <a:t> WA, Weber DJ. </a:t>
            </a:r>
            <a:r>
              <a:rPr lang="en-US" sz="1400" b="1" dirty="0"/>
              <a:t>Guideline for Disinfection and Sterilization in Healthcare Facilities, 2021.</a:t>
            </a:r>
            <a:r>
              <a:rPr lang="en-US" sz="1400" dirty="0"/>
              <a:t> Centers for Disease Control and Prevention, Atlanta, GA; 2021. Available from: https://www.cdc.gov/infection-control/guidelines/disinfection/index.html</a:t>
            </a:r>
          </a:p>
          <a:p>
            <a:pPr marL="114300" indent="0">
              <a:buNone/>
            </a:pPr>
            <a:r>
              <a:rPr lang="en-US" sz="1400" dirty="0"/>
              <a:t>WHO. </a:t>
            </a:r>
            <a:r>
              <a:rPr lang="en-US" sz="1400" b="1" dirty="0"/>
              <a:t>Decontamination and Reprocessing of Medical Devices for Health-care Facilities.</a:t>
            </a:r>
            <a:r>
              <a:rPr lang="en-US" sz="1400" dirty="0"/>
              <a:t> Geneva: WHO; 2016. </a:t>
            </a:r>
            <a:r>
              <a:rPr lang="en-US" sz="1400" dirty="0">
                <a:hlinkClick r:id="rId3"/>
              </a:rPr>
              <a:t>Available from: https://www.who.int/publications/i/item/9789241549851</a:t>
            </a:r>
            <a:endParaRPr lang="en-US" sz="1400" dirty="0"/>
          </a:p>
          <a:p>
            <a:pPr marL="114300" indent="0">
              <a:buNone/>
            </a:pPr>
            <a:endParaRPr lang="en-US" sz="1400" dirty="0"/>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34</a:t>
            </a:fld>
            <a:endParaRPr lang="en-US"/>
          </a:p>
        </p:txBody>
      </p:sp>
      <p:sp>
        <p:nvSpPr>
          <p:cNvPr id="7" name="Rectangle 6"/>
          <p:cNvSpPr/>
          <p:nvPr/>
        </p:nvSpPr>
        <p:spPr>
          <a:xfrm>
            <a:off x="218364" y="1755337"/>
            <a:ext cx="10972799" cy="3600986"/>
          </a:xfrm>
          <a:prstGeom prst="rect">
            <a:avLst/>
          </a:prstGeom>
        </p:spPr>
        <p:txBody>
          <a:bodyPr wrap="square">
            <a:spAutoFit/>
          </a:bodyPr>
          <a:lstStyle/>
          <a:p>
            <a:pPr algn="r" rtl="1"/>
            <a:r>
              <a:rPr lang="fa-IR" sz="3200" b="1" dirty="0">
                <a:latin typeface="Adobe Arabic" panose="02040503050201020203" pitchFamily="18" charset="-78"/>
                <a:cs typeface="Adobe Arabic" panose="02040503050201020203" pitchFamily="18" charset="-78"/>
              </a:rPr>
              <a:t>برای خشک کردن قطرات باقی‌مانده</a:t>
            </a:r>
          </a:p>
          <a:p>
            <a:pPr algn="r" rtl="1"/>
            <a:r>
              <a:rPr lang="fa-IR" sz="2800" b="1" dirty="0" smtClean="0">
                <a:latin typeface="Adobe Arabic" panose="02040503050201020203" pitchFamily="18" charset="-78"/>
                <a:cs typeface="Adobe Arabic" panose="02040503050201020203" pitchFamily="18" charset="-78"/>
              </a:rPr>
              <a:t>قبل از اتوکلاو: هوای </a:t>
            </a:r>
            <a:r>
              <a:rPr lang="fa-IR" sz="2800" b="1" dirty="0">
                <a:latin typeface="Adobe Arabic" panose="02040503050201020203" pitchFamily="18" charset="-78"/>
                <a:cs typeface="Adobe Arabic" panose="02040503050201020203" pitchFamily="18" charset="-78"/>
              </a:rPr>
              <a:t>فشرده یا پمپ </a:t>
            </a:r>
            <a:r>
              <a:rPr lang="fa-IR" sz="2800" b="1" dirty="0" smtClean="0">
                <a:latin typeface="Adobe Arabic" panose="02040503050201020203" pitchFamily="18" charset="-78"/>
                <a:cs typeface="Adobe Arabic" panose="02040503050201020203" pitchFamily="18" charset="-78"/>
              </a:rPr>
              <a:t>هوا:</a:t>
            </a:r>
            <a:endParaRPr lang="fa-IR" sz="2800" dirty="0" smtClean="0">
              <a:latin typeface="Adobe Arabic" panose="02040503050201020203" pitchFamily="18" charset="-78"/>
              <a:cs typeface="Adobe Arabic" panose="02040503050201020203" pitchFamily="18" charset="-78"/>
            </a:endParaRPr>
          </a:p>
          <a:p>
            <a:pPr algn="r" rtl="1"/>
            <a:r>
              <a:rPr lang="fa-IR" sz="2800" dirty="0" smtClean="0">
                <a:latin typeface="Adobe Arabic" panose="02040503050201020203" pitchFamily="18" charset="-78"/>
                <a:cs typeface="Adobe Arabic" panose="02040503050201020203" pitchFamily="18" charset="-78"/>
              </a:rPr>
              <a:t>ابزار </a:t>
            </a:r>
            <a:r>
              <a:rPr lang="fa-IR" sz="2800" dirty="0">
                <a:latin typeface="Adobe Arabic" panose="02040503050201020203" pitchFamily="18" charset="-78"/>
                <a:cs typeface="Adobe Arabic" panose="02040503050201020203" pitchFamily="18" charset="-78"/>
              </a:rPr>
              <a:t>توخالی یا مفصلی را </a:t>
            </a:r>
            <a:r>
              <a:rPr lang="fa-IR" sz="2800" b="1" dirty="0">
                <a:latin typeface="Adobe Arabic" panose="02040503050201020203" pitchFamily="18" charset="-78"/>
                <a:cs typeface="Adobe Arabic" panose="02040503050201020203" pitchFamily="18" charset="-78"/>
              </a:rPr>
              <a:t>با هوای تمیز و فیلتر شده</a:t>
            </a:r>
            <a:r>
              <a:rPr lang="fa-IR" sz="2800" dirty="0">
                <a:latin typeface="Adobe Arabic" panose="02040503050201020203" pitchFamily="18" charset="-78"/>
                <a:cs typeface="Adobe Arabic" panose="02040503050201020203" pitchFamily="18" charset="-78"/>
              </a:rPr>
              <a:t> خشک </a:t>
            </a:r>
            <a:r>
              <a:rPr lang="fa-IR" sz="2800" dirty="0" smtClean="0">
                <a:latin typeface="Adobe Arabic" panose="02040503050201020203" pitchFamily="18" charset="-78"/>
                <a:cs typeface="Adobe Arabic" panose="02040503050201020203" pitchFamily="18" charset="-78"/>
              </a:rPr>
              <a:t>کنید.از </a:t>
            </a:r>
            <a:r>
              <a:rPr lang="fa-IR" sz="2800" dirty="0">
                <a:latin typeface="Adobe Arabic" panose="02040503050201020203" pitchFamily="18" charset="-78"/>
                <a:cs typeface="Adobe Arabic" panose="02040503050201020203" pitchFamily="18" charset="-78"/>
              </a:rPr>
              <a:t>فشار زیاد برای اجتناب از آسیب یا پرتاب ابزار استفاده </a:t>
            </a:r>
            <a:r>
              <a:rPr lang="fa-IR" sz="2800" dirty="0" smtClean="0">
                <a:latin typeface="Adobe Arabic" panose="02040503050201020203" pitchFamily="18" charset="-78"/>
                <a:cs typeface="Adobe Arabic" panose="02040503050201020203" pitchFamily="18" charset="-78"/>
              </a:rPr>
              <a:t>کنید.</a:t>
            </a:r>
          </a:p>
          <a:p>
            <a:pPr algn="r" rtl="1"/>
            <a:r>
              <a:rPr lang="fa-IR" sz="2800" b="1" dirty="0" smtClean="0">
                <a:latin typeface="Adobe Arabic" panose="02040503050201020203" pitchFamily="18" charset="-78"/>
                <a:cs typeface="Adobe Arabic" panose="02040503050201020203" pitchFamily="18" charset="-78"/>
              </a:rPr>
              <a:t>پارچه </a:t>
            </a:r>
            <a:r>
              <a:rPr lang="fa-IR" sz="2800" b="1" dirty="0">
                <a:latin typeface="Adobe Arabic" panose="02040503050201020203" pitchFamily="18" charset="-78"/>
                <a:cs typeface="Adobe Arabic" panose="02040503050201020203" pitchFamily="18" charset="-78"/>
              </a:rPr>
              <a:t>استریل یا گاز </a:t>
            </a:r>
            <a:r>
              <a:rPr lang="fa-IR" sz="2800" b="1" dirty="0" smtClean="0">
                <a:latin typeface="Adobe Arabic" panose="02040503050201020203" pitchFamily="18" charset="-78"/>
                <a:cs typeface="Adobe Arabic" panose="02040503050201020203" pitchFamily="18" charset="-78"/>
              </a:rPr>
              <a:t>استریل:</a:t>
            </a:r>
            <a:r>
              <a:rPr lang="fa-IR" sz="2800" dirty="0">
                <a:latin typeface="Adobe Arabic" panose="02040503050201020203" pitchFamily="18" charset="-78"/>
                <a:cs typeface="Adobe Arabic" panose="02040503050201020203" pitchFamily="18" charset="-78"/>
              </a:rPr>
              <a:t>ب</a:t>
            </a:r>
            <a:r>
              <a:rPr lang="fa-IR" sz="2800" dirty="0" smtClean="0">
                <a:latin typeface="Adobe Arabic" panose="02040503050201020203" pitchFamily="18" charset="-78"/>
                <a:cs typeface="Adobe Arabic" panose="02040503050201020203" pitchFamily="18" charset="-78"/>
              </a:rPr>
              <a:t>رای </a:t>
            </a:r>
            <a:r>
              <a:rPr lang="fa-IR" sz="2800" dirty="0">
                <a:latin typeface="Adobe Arabic" panose="02040503050201020203" pitchFamily="18" charset="-78"/>
                <a:cs typeface="Adobe Arabic" panose="02040503050201020203" pitchFamily="18" charset="-78"/>
              </a:rPr>
              <a:t>ابزار تخت یا مفصل‌دار، </a:t>
            </a:r>
            <a:r>
              <a:rPr lang="fa-IR" sz="2800" b="1" dirty="0">
                <a:latin typeface="Adobe Arabic" panose="02040503050201020203" pitchFamily="18" charset="-78"/>
                <a:cs typeface="Adobe Arabic" panose="02040503050201020203" pitchFamily="18" charset="-78"/>
              </a:rPr>
              <a:t>سطح را با پارچه یا گاز استریل تمیز و خشک کنید.</a:t>
            </a:r>
            <a:endParaRPr lang="fa-IR" sz="2800" dirty="0">
              <a:latin typeface="Adobe Arabic" panose="02040503050201020203" pitchFamily="18" charset="-78"/>
              <a:cs typeface="Adobe Arabic" panose="02040503050201020203" pitchFamily="18" charset="-78"/>
            </a:endParaRPr>
          </a:p>
          <a:p>
            <a:pPr algn="r" rtl="1"/>
            <a:r>
              <a:rPr lang="fa-IR" sz="2800" b="1" dirty="0" smtClean="0">
                <a:latin typeface="Adobe Arabic" panose="02040503050201020203" pitchFamily="18" charset="-78"/>
                <a:cs typeface="Adobe Arabic" panose="02040503050201020203" pitchFamily="18" charset="-78"/>
              </a:rPr>
              <a:t>بعد از اتوکلاو: قرار </a:t>
            </a:r>
            <a:r>
              <a:rPr lang="fa-IR" sz="2800" b="1" dirty="0">
                <a:latin typeface="Adobe Arabic" panose="02040503050201020203" pitchFamily="18" charset="-78"/>
                <a:cs typeface="Adobe Arabic" panose="02040503050201020203" pitchFamily="18" charset="-78"/>
              </a:rPr>
              <a:t>دادن در محیط تمیز و بسته برای خشک شدن </a:t>
            </a:r>
            <a:r>
              <a:rPr lang="fa-IR" sz="2800" b="1" dirty="0" smtClean="0">
                <a:latin typeface="Adobe Arabic" panose="02040503050201020203" pitchFamily="18" charset="-78"/>
                <a:cs typeface="Adobe Arabic" panose="02040503050201020203" pitchFamily="18" charset="-78"/>
              </a:rPr>
              <a:t>طبیعی:</a:t>
            </a:r>
            <a:endParaRPr lang="fa-IR" sz="2800" dirty="0" smtClean="0">
              <a:latin typeface="Adobe Arabic" panose="02040503050201020203" pitchFamily="18" charset="-78"/>
              <a:cs typeface="Adobe Arabic" panose="02040503050201020203" pitchFamily="18" charset="-78"/>
            </a:endParaRPr>
          </a:p>
          <a:p>
            <a:pPr algn="r" rtl="1"/>
            <a:r>
              <a:rPr lang="fa-IR" sz="2800" dirty="0" smtClean="0">
                <a:latin typeface="Adobe Arabic" panose="02040503050201020203" pitchFamily="18" charset="-78"/>
                <a:cs typeface="Adobe Arabic" panose="02040503050201020203" pitchFamily="18" charset="-78"/>
              </a:rPr>
              <a:t>پس </a:t>
            </a:r>
            <a:r>
              <a:rPr lang="fa-IR" sz="2800" dirty="0">
                <a:latin typeface="Adobe Arabic" panose="02040503050201020203" pitchFamily="18" charset="-78"/>
                <a:cs typeface="Adobe Arabic" panose="02040503050201020203" pitchFamily="18" charset="-78"/>
              </a:rPr>
              <a:t>از مرحله خشک شدن اتوکلاو، اگر رطوبت کم باقی مانده، ابزار را در محیط </a:t>
            </a:r>
            <a:r>
              <a:rPr lang="en-US" sz="2800" b="1" dirty="0">
                <a:latin typeface="Adobe Arabic" panose="02040503050201020203" pitchFamily="18" charset="-78"/>
                <a:cs typeface="Adobe Arabic" panose="02040503050201020203" pitchFamily="18" charset="-78"/>
              </a:rPr>
              <a:t>sterile cabinet </a:t>
            </a:r>
            <a:r>
              <a:rPr lang="fa-IR" sz="2800" b="1" dirty="0">
                <a:latin typeface="Adobe Arabic" panose="02040503050201020203" pitchFamily="18" charset="-78"/>
                <a:cs typeface="Adobe Arabic" panose="02040503050201020203" pitchFamily="18" charset="-78"/>
              </a:rPr>
              <a:t>یا بسته‌بندی استریل شده</a:t>
            </a:r>
            <a:r>
              <a:rPr lang="fa-IR" sz="2800" dirty="0">
                <a:latin typeface="Adobe Arabic" panose="02040503050201020203" pitchFamily="18" charset="-78"/>
                <a:cs typeface="Adobe Arabic" panose="02040503050201020203" pitchFamily="18" charset="-78"/>
              </a:rPr>
              <a:t> برای چند دقیقه قرار دهید تا خشک شود.</a:t>
            </a:r>
          </a:p>
        </p:txBody>
      </p:sp>
    </p:spTree>
    <p:extLst>
      <p:ext uri="{BB962C8B-B14F-4D97-AF65-F5344CB8AC3E}">
        <p14:creationId xmlns:p14="http://schemas.microsoft.com/office/powerpoint/2010/main" val="33165855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4400" b="1" dirty="0" smtClean="0">
                <a:solidFill>
                  <a:srgbClr val="0070C0"/>
                </a:solidFill>
                <a:cs typeface="2  Badr" panose="00000400000000000000" pitchFamily="2" charset="-78"/>
              </a:rPr>
              <a:t>ایا دستورالعملی برای ضدعفونی کردن امبولانس وجود دارد؟</a:t>
            </a:r>
            <a:endParaRPr lang="en-US" sz="4400" b="1" dirty="0">
              <a:solidFill>
                <a:srgbClr val="0070C0"/>
              </a:solidFill>
              <a:cs typeface="2  Badr" panose="00000400000000000000" pitchFamily="2" charset="-78"/>
            </a:endParaRPr>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35</a:t>
            </a:fld>
            <a:endParaRPr lang="en-US"/>
          </a:p>
        </p:txBody>
      </p:sp>
      <p:sp>
        <p:nvSpPr>
          <p:cNvPr id="7" name="Rectangle 1"/>
          <p:cNvSpPr>
            <a:spLocks noGrp="1" noChangeArrowheads="1"/>
          </p:cNvSpPr>
          <p:nvPr>
            <p:ph idx="1"/>
          </p:nvPr>
        </p:nvSpPr>
        <p:spPr bwMode="auto">
          <a:xfrm>
            <a:off x="409433" y="1895310"/>
            <a:ext cx="10360167"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342900" algn="r" defTabSz="914400" rtl="1"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ar-SA" altLang="en-US" sz="24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ضدعفونی </a:t>
            </a:r>
            <a:r>
              <a:rPr kumimoji="0" lang="fa-IR" altLang="en-US" sz="24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روزانه</a:t>
            </a:r>
            <a:endParaRPr kumimoji="0" lang="en-US" altLang="en-US" sz="24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endParaRPr>
          </a:p>
          <a:p>
            <a:pPr marR="0" lvl="0" indent="-342900" algn="r" defTabSz="914400" rtl="1"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ar-SA" altLang="en-US" sz="24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بعد از هر شیفت یا چندین بار در روز، بسته به میزان تماس با بیماران</a:t>
            </a:r>
            <a:r>
              <a:rPr kumimoji="0" lang="en-US" altLang="en-US" sz="24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a:t>
            </a:r>
          </a:p>
          <a:p>
            <a:pPr lvl="0" indent="-342900" algn="r" rtl="1" eaLnBrk="0" fontAlgn="base" hangingPunct="0">
              <a:spcBef>
                <a:spcPct val="0"/>
              </a:spcBef>
              <a:spcAft>
                <a:spcPct val="0"/>
              </a:spcAft>
              <a:buClrTx/>
              <a:buFont typeface="Wingdings" panose="05000000000000000000" pitchFamily="2" charset="2"/>
              <a:buChar char="q"/>
            </a:pPr>
            <a:r>
              <a:rPr kumimoji="0" lang="ar-SA" altLang="en-US" sz="24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استفاده از</a:t>
            </a:r>
            <a:r>
              <a:rPr kumimoji="0" lang="en-US" altLang="en-US" sz="24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a:t>
            </a:r>
            <a:r>
              <a:rPr kumimoji="0" lang="ar-SA" altLang="en-US" sz="24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محلول‌های ضدعفونی استاندارد</a:t>
            </a:r>
            <a:r>
              <a:rPr kumimoji="0" lang="fa-IR" altLang="en-US" sz="24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با پایه</a:t>
            </a:r>
            <a:r>
              <a:rPr kumimoji="0" lang="en-US" altLang="en-US" sz="24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a:t>
            </a:r>
            <a:r>
              <a:rPr kumimoji="0" lang="ar-SA" altLang="en-US" sz="24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محلول کلر</a:t>
            </a:r>
            <a:r>
              <a:rPr kumimoji="0" lang="fa-IR" altLang="en-US" sz="24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 سطح متوسط-</a:t>
            </a:r>
            <a:r>
              <a:rPr kumimoji="0" lang="ar-SA" altLang="en-US" sz="24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با غلظت مناسب</a:t>
            </a:r>
            <a:r>
              <a:rPr lang="fa-IR" sz="2400" dirty="0" smtClean="0">
                <a:cs typeface="2  Badr" panose="00000400000000000000" pitchFamily="2" charset="-78"/>
              </a:rPr>
              <a:t> </a:t>
            </a:r>
            <a:r>
              <a:rPr lang="fa-IR" sz="2400" dirty="0">
                <a:cs typeface="2  Badr" panose="00000400000000000000" pitchFamily="2" charset="-78"/>
              </a:rPr>
              <a:t>برای سطوح غیر فلزی، کف، تجهیزات بیرونی</a:t>
            </a:r>
            <a:endParaRPr kumimoji="0" lang="en-US" altLang="en-US" sz="24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endParaRPr>
          </a:p>
          <a:p>
            <a:pPr marR="0" lvl="0" indent="-342900" algn="r" defTabSz="914400" rtl="1"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ar-SA" altLang="en-US" sz="24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ضدعفونی عمیق</a:t>
            </a:r>
            <a:r>
              <a:rPr kumimoji="0" lang="en-US" altLang="en-US" sz="24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(Terminal / High-level disinfection):</a:t>
            </a:r>
            <a:r>
              <a:rPr lang="fa-IR" altLang="en-US" sz="2400" dirty="0">
                <a:latin typeface="Arial" panose="020B0604020202020204" pitchFamily="34" charset="0"/>
                <a:cs typeface="2  Badr" panose="00000400000000000000" pitchFamily="2" charset="-78"/>
              </a:rPr>
              <a:t> </a:t>
            </a:r>
            <a:r>
              <a:rPr kumimoji="0" lang="ar-SA" altLang="en-US" sz="24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بعد از انتقال بیمار مبتلا به عفونت باکتریایی یا ویروسی قابل انتقال</a:t>
            </a:r>
            <a:r>
              <a:rPr kumimoji="0" lang="en-US" altLang="en-US" sz="24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a:t>
            </a:r>
          </a:p>
          <a:p>
            <a:pPr marR="0" lvl="0" indent="-342900" algn="r" defTabSz="914400" rtl="1"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ar-SA" altLang="en-US" sz="24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شامل شستشوی سطوح، تمیز کردن تجهیزات و در صورت لزوم</a:t>
            </a:r>
            <a:r>
              <a:rPr kumimoji="0" lang="en-US" altLang="en-US" sz="24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a:t>
            </a:r>
            <a:r>
              <a:rPr kumimoji="0" lang="ar-SA" altLang="en-US" sz="2400" b="1"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اسپری ضدعفونی‌کننده</a:t>
            </a:r>
            <a:r>
              <a:rPr kumimoji="0" lang="en-US" altLang="en-US" sz="24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 </a:t>
            </a:r>
            <a:r>
              <a:rPr kumimoji="0" lang="ar-SA" altLang="en-US" sz="24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با غلظت مناسب</a:t>
            </a:r>
            <a:r>
              <a:rPr kumimoji="0" lang="en-US" altLang="en-US" sz="2400" b="0" i="0" u="none" strike="noStrike" cap="none" normalizeH="0" baseline="0" dirty="0" smtClean="0">
                <a:ln>
                  <a:noFill/>
                </a:ln>
                <a:solidFill>
                  <a:schemeClr val="tx1"/>
                </a:solidFill>
                <a:effectLst/>
                <a:latin typeface="Arial" panose="020B0604020202020204" pitchFamily="34" charset="0"/>
                <a:cs typeface="2  Badr" panose="00000400000000000000" pitchFamily="2" charset="-78"/>
              </a:rPr>
              <a:t>.</a:t>
            </a: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8" name="Rectangle 7"/>
          <p:cNvSpPr/>
          <p:nvPr/>
        </p:nvSpPr>
        <p:spPr>
          <a:xfrm>
            <a:off x="409433" y="5583535"/>
            <a:ext cx="10495128" cy="307777"/>
          </a:xfrm>
          <a:prstGeom prst="rect">
            <a:avLst/>
          </a:prstGeom>
        </p:spPr>
        <p:txBody>
          <a:bodyPr wrap="square">
            <a:spAutoFit/>
          </a:bodyPr>
          <a:lstStyle/>
          <a:p>
            <a:pPr algn="r" rtl="1"/>
            <a:r>
              <a:rPr lang="fa-IR" sz="1400" dirty="0"/>
              <a:t>وزارت بهداشت ایران. </a:t>
            </a:r>
            <a:r>
              <a:rPr lang="fa-IR" sz="1400" b="1" dirty="0"/>
              <a:t>دستورالعمل پیشگیری و کنترل عفونت در اورژانس و آمبولانس‌ها.</a:t>
            </a:r>
            <a:r>
              <a:rPr lang="fa-IR" sz="1400" dirty="0"/>
              <a:t> تهران: مرکز مدیریت حوادث و فوریت‌های پزشکی؛ ۱۳۹۸. </a:t>
            </a:r>
            <a:endParaRPr lang="en-US" sz="1400" dirty="0"/>
          </a:p>
        </p:txBody>
      </p:sp>
    </p:spTree>
    <p:extLst>
      <p:ext uri="{BB962C8B-B14F-4D97-AF65-F5344CB8AC3E}">
        <p14:creationId xmlns:p14="http://schemas.microsoft.com/office/powerpoint/2010/main" val="11292808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2800" dirty="0" smtClean="0">
                <a:cs typeface="2  Badr" panose="00000400000000000000" pitchFamily="2" charset="-78"/>
              </a:rPr>
              <a:t>اعتباربخشی می گوید ست های استریل باید با ترالی های درب دار حمل شوند. ایا انتقال ستهای الوده از بخش هابه واحد استریلیزاسیون هم باید از ترالی یا سبد مخصوص استفاده </a:t>
            </a:r>
            <a:r>
              <a:rPr lang="fa-IR" sz="2800" dirty="0">
                <a:cs typeface="2  Badr" panose="00000400000000000000" pitchFamily="2" charset="-78"/>
              </a:rPr>
              <a:t>کرد؟</a:t>
            </a:r>
            <a:endParaRPr lang="en-US" sz="2800" dirty="0">
              <a:cs typeface="2  Badr" panose="00000400000000000000" pitchFamily="2" charset="-78"/>
            </a:endParaRPr>
          </a:p>
        </p:txBody>
      </p:sp>
      <p:sp>
        <p:nvSpPr>
          <p:cNvPr id="3" name="Content Placeholder 2"/>
          <p:cNvSpPr>
            <a:spLocks noGrp="1"/>
          </p:cNvSpPr>
          <p:nvPr>
            <p:ph idx="1"/>
          </p:nvPr>
        </p:nvSpPr>
        <p:spPr>
          <a:xfrm>
            <a:off x="445827" y="2102892"/>
            <a:ext cx="10160000" cy="4800600"/>
          </a:xfrm>
        </p:spPr>
        <p:txBody>
          <a:bodyPr>
            <a:normAutofit/>
          </a:bodyPr>
          <a:lstStyle/>
          <a:p>
            <a:pPr algn="ctr"/>
            <a:r>
              <a:rPr lang="fa-IR" sz="4400" dirty="0" smtClean="0">
                <a:cs typeface="2  Badr" panose="00000400000000000000" pitchFamily="2" charset="-78"/>
              </a:rPr>
              <a:t>براساس سنجه های اعتباربخشی... بلی</a:t>
            </a:r>
            <a:endParaRPr lang="en-US" sz="4400" dirty="0">
              <a:cs typeface="2  Badr" panose="00000400000000000000" pitchFamily="2" charset="-78"/>
            </a:endParaRPr>
          </a:p>
        </p:txBody>
      </p:sp>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36</a:t>
            </a:fld>
            <a:endParaRPr lang="en-US"/>
          </a:p>
        </p:txBody>
      </p:sp>
    </p:spTree>
    <p:extLst>
      <p:ext uri="{BB962C8B-B14F-4D97-AF65-F5344CB8AC3E}">
        <p14:creationId xmlns:p14="http://schemas.microsoft.com/office/powerpoint/2010/main" val="2749453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D:\New folder (2)\1122rdz.jpg"/>
          <p:cNvPicPr>
            <a:picLocks noGrp="1" noChangeAspect="1" noChangeArrowheads="1"/>
          </p:cNvPicPr>
          <p:nvPr>
            <p:ph idx="1"/>
          </p:nvPr>
        </p:nvPicPr>
        <p:blipFill>
          <a:blip r:embed="rId2" cstate="print"/>
          <a:srcRect/>
          <a:stretch>
            <a:fillRect/>
          </a:stretch>
        </p:blipFill>
        <p:spPr bwMode="auto">
          <a:xfrm rot="1024737">
            <a:off x="7177137" y="812729"/>
            <a:ext cx="3071802" cy="3286124"/>
          </a:xfrm>
          <a:prstGeom prst="rect">
            <a:avLst/>
          </a:prstGeom>
          <a:noFill/>
        </p:spPr>
      </p:pic>
      <p:sp>
        <p:nvSpPr>
          <p:cNvPr id="10" name="Date Placeholder 9"/>
          <p:cNvSpPr>
            <a:spLocks noGrp="1"/>
          </p:cNvSpPr>
          <p:nvPr>
            <p:ph type="dt" sz="half" idx="10"/>
          </p:nvPr>
        </p:nvSpPr>
        <p:spPr/>
        <p:txBody>
          <a:bodyPr/>
          <a:lstStyle/>
          <a:p>
            <a:fld id="{6ADE97AA-B52E-45D8-A725-7999E33BC698}" type="datetime1">
              <a:rPr lang="en-US" smtClean="0"/>
              <a:t>12/2/2025</a:t>
            </a:fld>
            <a:endParaRPr lang="en-US"/>
          </a:p>
        </p:txBody>
      </p:sp>
      <p:pic>
        <p:nvPicPr>
          <p:cNvPr id="10244" name="Picture 4" descr="D:\New folder (2)\17560lz.jpg"/>
          <p:cNvPicPr>
            <a:picLocks noChangeAspect="1" noChangeArrowheads="1"/>
          </p:cNvPicPr>
          <p:nvPr/>
        </p:nvPicPr>
        <p:blipFill>
          <a:blip r:embed="rId3" cstate="print"/>
          <a:srcRect/>
          <a:stretch>
            <a:fillRect/>
          </a:stretch>
        </p:blipFill>
        <p:spPr bwMode="auto">
          <a:xfrm rot="20501225">
            <a:off x="1657659" y="587499"/>
            <a:ext cx="3286148" cy="3214710"/>
          </a:xfrm>
          <a:prstGeom prst="rect">
            <a:avLst/>
          </a:prstGeom>
          <a:noFill/>
        </p:spPr>
      </p:pic>
      <p:pic>
        <p:nvPicPr>
          <p:cNvPr id="10246" name="Picture 6" descr="D:\New folder (2)\17015z.jpg"/>
          <p:cNvPicPr>
            <a:picLocks noChangeAspect="1" noChangeArrowheads="1"/>
          </p:cNvPicPr>
          <p:nvPr/>
        </p:nvPicPr>
        <p:blipFill>
          <a:blip r:embed="rId4" cstate="print"/>
          <a:srcRect/>
          <a:stretch>
            <a:fillRect/>
          </a:stretch>
        </p:blipFill>
        <p:spPr bwMode="auto">
          <a:xfrm rot="221474">
            <a:off x="4523217" y="3278852"/>
            <a:ext cx="2761354" cy="2694004"/>
          </a:xfrm>
          <a:prstGeom prst="rect">
            <a:avLst/>
          </a:prstGeom>
          <a:noFill/>
        </p:spPr>
      </p:pic>
      <p:sp>
        <p:nvSpPr>
          <p:cNvPr id="12" name="Rectangle 11"/>
          <p:cNvSpPr/>
          <p:nvPr/>
        </p:nvSpPr>
        <p:spPr>
          <a:xfrm>
            <a:off x="5238744" y="285728"/>
            <a:ext cx="1643074" cy="857256"/>
          </a:xfrm>
          <a:prstGeom prst="rect">
            <a:avLst/>
          </a:prstGeom>
          <a:noFill/>
          <a:ln w="0">
            <a:solidFill>
              <a:srgbClr val="66003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b="1" dirty="0">
                <a:solidFill>
                  <a:srgbClr val="660066"/>
                </a:solidFill>
                <a:effectLst>
                  <a:outerShdw blurRad="38100" dist="38100" dir="2700000" algn="tl">
                    <a:srgbClr val="000000">
                      <a:alpha val="43137"/>
                    </a:srgbClr>
                  </a:outerShdw>
                </a:effectLst>
                <a:cs typeface="B Nazanin Outline" pitchFamily="2" charset="-78"/>
              </a:rPr>
              <a:t>موفق باشید</a:t>
            </a:r>
          </a:p>
        </p:txBody>
      </p:sp>
      <p:sp>
        <p:nvSpPr>
          <p:cNvPr id="5" name="Slide Number Placeholder 4"/>
          <p:cNvSpPr>
            <a:spLocks noGrp="1"/>
          </p:cNvSpPr>
          <p:nvPr>
            <p:ph type="sldNum" sz="quarter" idx="12"/>
          </p:nvPr>
        </p:nvSpPr>
        <p:spPr/>
        <p:txBody>
          <a:bodyPr/>
          <a:lstStyle/>
          <a:p>
            <a:fld id="{FD2C0A59-68AD-4B88-8BC1-CCA7BE70C5BF}" type="slidenum">
              <a:rPr lang="en-US" smtClean="0"/>
              <a:pPr/>
              <a:t>37</a:t>
            </a:fld>
            <a:endParaRPr lang="en-US"/>
          </a:p>
        </p:txBody>
      </p:sp>
      <p:sp>
        <p:nvSpPr>
          <p:cNvPr id="2" name="Footer Placeholder 1"/>
          <p:cNvSpPr>
            <a:spLocks noGrp="1"/>
          </p:cNvSpPr>
          <p:nvPr>
            <p:ph type="ftr" sz="quarter" idx="11"/>
          </p:nvPr>
        </p:nvSpPr>
        <p:spPr/>
        <p:txBody>
          <a:bodyPr/>
          <a:lstStyle/>
          <a:p>
            <a:r>
              <a:rPr lang="en-US" smtClean="0"/>
              <a:t>Esmaeil Mohammadnejad, asreno1358@yahoo.com</a:t>
            </a:r>
            <a:endParaRPr lang="en-US"/>
          </a:p>
        </p:txBody>
      </p:sp>
    </p:spTree>
    <p:extLst>
      <p:ext uri="{BB962C8B-B14F-4D97-AF65-F5344CB8AC3E}">
        <p14:creationId xmlns:p14="http://schemas.microsoft.com/office/powerpoint/2010/main" val="21345511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2  Badr" panose="00000400000000000000" pitchFamily="2" charset="-78"/>
              </a:rPr>
              <a:t>یونیفرم با کشت مثبت و منفی همکار کمک بهیار</a:t>
            </a:r>
            <a:endParaRPr lang="en-US" dirty="0">
              <a:cs typeface="2  Badr" panose="00000400000000000000" pitchFamily="2" charset="-78"/>
            </a:endParaRPr>
          </a:p>
        </p:txBody>
      </p:sp>
      <p:pic>
        <p:nvPicPr>
          <p:cNvPr id="7" name="Content Placeholder 6"/>
          <p:cNvPicPr>
            <a:picLocks noGrp="1" noChangeAspect="1"/>
          </p:cNvPicPr>
          <p:nvPr>
            <p:ph idx="1"/>
          </p:nvPr>
        </p:nvPicPr>
        <p:blipFill rotWithShape="1">
          <a:blip r:embed="rId2"/>
          <a:srcRect l="28760" t="27221" r="26326" b="16205"/>
          <a:stretch/>
        </p:blipFill>
        <p:spPr>
          <a:xfrm>
            <a:off x="1924335" y="2238233"/>
            <a:ext cx="6237026" cy="4244454"/>
          </a:xfrm>
          <a:prstGeom prst="rect">
            <a:avLst/>
          </a:prstGeom>
        </p:spPr>
      </p:pic>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4</a:t>
            </a:fld>
            <a:endParaRPr lang="en-US"/>
          </a:p>
        </p:txBody>
      </p:sp>
    </p:spTree>
    <p:extLst>
      <p:ext uri="{BB962C8B-B14F-4D97-AF65-F5344CB8AC3E}">
        <p14:creationId xmlns:p14="http://schemas.microsoft.com/office/powerpoint/2010/main" val="1208743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cs typeface="2  Badr" panose="00000400000000000000" pitchFamily="2" charset="-78"/>
              </a:rPr>
              <a:t>نمونه های از ناخن کادر درمان</a:t>
            </a:r>
            <a:endParaRPr lang="en-US" b="1" dirty="0">
              <a:cs typeface="2  Badr" panose="00000400000000000000" pitchFamily="2" charset="-78"/>
            </a:endParaRPr>
          </a:p>
        </p:txBody>
      </p:sp>
      <p:pic>
        <p:nvPicPr>
          <p:cNvPr id="7" name="Content Placeholder 6"/>
          <p:cNvPicPr>
            <a:picLocks noGrp="1" noChangeAspect="1"/>
          </p:cNvPicPr>
          <p:nvPr>
            <p:ph idx="1"/>
          </p:nvPr>
        </p:nvPicPr>
        <p:blipFill rotWithShape="1">
          <a:blip r:embed="rId2"/>
          <a:srcRect l="32916" t="28927" r="28084" b="14783"/>
          <a:stretch/>
        </p:blipFill>
        <p:spPr>
          <a:xfrm>
            <a:off x="5732060" y="1417638"/>
            <a:ext cx="4605997" cy="4627562"/>
          </a:xfrm>
          <a:prstGeom prst="rect">
            <a:avLst/>
          </a:prstGeom>
        </p:spPr>
      </p:pic>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5</a:t>
            </a:fld>
            <a:endParaRPr lang="en-US"/>
          </a:p>
        </p:txBody>
      </p:sp>
      <p:pic>
        <p:nvPicPr>
          <p:cNvPr id="8" name="Picture 7"/>
          <p:cNvPicPr>
            <a:picLocks noChangeAspect="1"/>
          </p:cNvPicPr>
          <p:nvPr/>
        </p:nvPicPr>
        <p:blipFill rotWithShape="1">
          <a:blip r:embed="rId3"/>
          <a:srcRect l="30224" t="31035" r="28694" b="22773"/>
          <a:stretch/>
        </p:blipFill>
        <p:spPr>
          <a:xfrm>
            <a:off x="887105" y="1529384"/>
            <a:ext cx="5008728" cy="3166280"/>
          </a:xfrm>
          <a:prstGeom prst="rect">
            <a:avLst/>
          </a:prstGeom>
        </p:spPr>
      </p:pic>
      <p:pic>
        <p:nvPicPr>
          <p:cNvPr id="9" name="Picture 8"/>
          <p:cNvPicPr>
            <a:picLocks noChangeAspect="1"/>
          </p:cNvPicPr>
          <p:nvPr/>
        </p:nvPicPr>
        <p:blipFill rotWithShape="1">
          <a:blip r:embed="rId4"/>
          <a:srcRect l="33582" t="33823" r="30821" b="32130"/>
          <a:stretch/>
        </p:blipFill>
        <p:spPr>
          <a:xfrm>
            <a:off x="1771617" y="4695664"/>
            <a:ext cx="4339988" cy="2333768"/>
          </a:xfrm>
          <a:prstGeom prst="rect">
            <a:avLst/>
          </a:prstGeom>
        </p:spPr>
      </p:pic>
    </p:spTree>
    <p:extLst>
      <p:ext uri="{BB962C8B-B14F-4D97-AF65-F5344CB8AC3E}">
        <p14:creationId xmlns:p14="http://schemas.microsoft.com/office/powerpoint/2010/main" val="14570957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اتاق بیمار مرکز خصوصی</a:t>
            </a:r>
            <a:endParaRPr lang="en-US" dirty="0"/>
          </a:p>
        </p:txBody>
      </p:sp>
      <p:pic>
        <p:nvPicPr>
          <p:cNvPr id="7" name="Content Placeholder 6"/>
          <p:cNvPicPr>
            <a:picLocks noGrp="1" noChangeAspect="1"/>
          </p:cNvPicPr>
          <p:nvPr>
            <p:ph idx="1"/>
          </p:nvPr>
        </p:nvPicPr>
        <p:blipFill rotWithShape="1">
          <a:blip r:embed="rId2"/>
          <a:srcRect l="31477" t="31769" r="30002" b="19901"/>
          <a:stretch/>
        </p:blipFill>
        <p:spPr>
          <a:xfrm>
            <a:off x="5472752" y="887105"/>
            <a:ext cx="4585649" cy="4481016"/>
          </a:xfrm>
          <a:prstGeom prst="rect">
            <a:avLst/>
          </a:prstGeom>
        </p:spPr>
      </p:pic>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6</a:t>
            </a:fld>
            <a:endParaRPr lang="en-US"/>
          </a:p>
        </p:txBody>
      </p:sp>
    </p:spTree>
    <p:extLst>
      <p:ext uri="{BB962C8B-B14F-4D97-AF65-F5344CB8AC3E}">
        <p14:creationId xmlns:p14="http://schemas.microsoft.com/office/powerpoint/2010/main" val="2142787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2  Badr" panose="00000400000000000000" pitchFamily="2" charset="-78"/>
              </a:rPr>
              <a:t>همه بیماران مراجعه کننده به مراکز درمانی باید احتیاطات استاندارد را رعایت کرد</a:t>
            </a:r>
            <a:endParaRPr lang="en-US" dirty="0">
              <a:cs typeface="2  Badr" panose="00000400000000000000" pitchFamily="2" charset="-78"/>
            </a:endParaRPr>
          </a:p>
        </p:txBody>
      </p:sp>
      <p:pic>
        <p:nvPicPr>
          <p:cNvPr id="7" name="Content Placeholder 6"/>
          <p:cNvPicPr>
            <a:picLocks noGrp="1" noChangeAspect="1"/>
          </p:cNvPicPr>
          <p:nvPr>
            <p:ph idx="1"/>
          </p:nvPr>
        </p:nvPicPr>
        <p:blipFill rotWithShape="1">
          <a:blip r:embed="rId2"/>
          <a:srcRect l="34674" t="25515" r="31601" b="24165"/>
          <a:stretch/>
        </p:blipFill>
        <p:spPr>
          <a:xfrm>
            <a:off x="1091821" y="1719618"/>
            <a:ext cx="5158854" cy="4967785"/>
          </a:xfrm>
          <a:prstGeom prst="rect">
            <a:avLst/>
          </a:prstGeom>
        </p:spPr>
      </p:pic>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7</a:t>
            </a:fld>
            <a:endParaRPr lang="en-US"/>
          </a:p>
        </p:txBody>
      </p:sp>
    </p:spTree>
    <p:extLst>
      <p:ext uri="{BB962C8B-B14F-4D97-AF65-F5344CB8AC3E}">
        <p14:creationId xmlns:p14="http://schemas.microsoft.com/office/powerpoint/2010/main" val="41707065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rgbClr val="0070C0"/>
                </a:solidFill>
                <a:cs typeface="2  Badr" panose="00000400000000000000" pitchFamily="2" charset="-78"/>
              </a:rPr>
              <a:t>نواوری همکاران در خرید وسایل مناسب و با کیفیت</a:t>
            </a:r>
            <a:endParaRPr lang="en-US" dirty="0">
              <a:solidFill>
                <a:srgbClr val="0070C0"/>
              </a:solidFill>
              <a:cs typeface="2  Badr" panose="00000400000000000000" pitchFamily="2" charset="-78"/>
            </a:endParaRPr>
          </a:p>
        </p:txBody>
      </p:sp>
      <p:pic>
        <p:nvPicPr>
          <p:cNvPr id="7" name="Content Placeholder 6"/>
          <p:cNvPicPr>
            <a:picLocks noGrp="1" noChangeAspect="1"/>
          </p:cNvPicPr>
          <p:nvPr>
            <p:ph idx="1"/>
          </p:nvPr>
        </p:nvPicPr>
        <p:blipFill rotWithShape="1">
          <a:blip r:embed="rId2"/>
          <a:srcRect l="29559" t="33191" r="29363" b="19332"/>
          <a:stretch/>
        </p:blipFill>
        <p:spPr>
          <a:xfrm>
            <a:off x="609600" y="1662147"/>
            <a:ext cx="5272585" cy="3753134"/>
          </a:xfrm>
          <a:prstGeom prst="rect">
            <a:avLst/>
          </a:prstGeom>
        </p:spPr>
      </p:pic>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8</a:t>
            </a:fld>
            <a:endParaRPr lang="en-US"/>
          </a:p>
        </p:txBody>
      </p:sp>
      <p:pic>
        <p:nvPicPr>
          <p:cNvPr id="8" name="Picture 7"/>
          <p:cNvPicPr>
            <a:picLocks noChangeAspect="1"/>
          </p:cNvPicPr>
          <p:nvPr/>
        </p:nvPicPr>
        <p:blipFill rotWithShape="1">
          <a:blip r:embed="rId3"/>
          <a:srcRect l="30895" t="36610" r="30597" b="21379"/>
          <a:stretch/>
        </p:blipFill>
        <p:spPr>
          <a:xfrm>
            <a:off x="6170304" y="2098875"/>
            <a:ext cx="4694830" cy="2879678"/>
          </a:xfrm>
          <a:prstGeom prst="rect">
            <a:avLst/>
          </a:prstGeom>
        </p:spPr>
      </p:pic>
    </p:spTree>
    <p:extLst>
      <p:ext uri="{BB962C8B-B14F-4D97-AF65-F5344CB8AC3E}">
        <p14:creationId xmlns:p14="http://schemas.microsoft.com/office/powerpoint/2010/main" val="1038077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0070C0"/>
                </a:solidFill>
                <a:cs typeface="2  Badr" panose="00000400000000000000" pitchFamily="2" charset="-78"/>
              </a:rPr>
              <a:t>در داخل اتاق عمل در روز اعتباربخشی</a:t>
            </a:r>
            <a:endParaRPr lang="en-US" dirty="0">
              <a:solidFill>
                <a:srgbClr val="0070C0"/>
              </a:solidFill>
              <a:cs typeface="2  Badr" panose="00000400000000000000" pitchFamily="2" charset="-78"/>
            </a:endParaRPr>
          </a:p>
        </p:txBody>
      </p:sp>
      <p:pic>
        <p:nvPicPr>
          <p:cNvPr id="7" name="Content Placeholder 6"/>
          <p:cNvPicPr>
            <a:picLocks noGrp="1" noChangeAspect="1"/>
          </p:cNvPicPr>
          <p:nvPr>
            <p:ph idx="1"/>
          </p:nvPr>
        </p:nvPicPr>
        <p:blipFill rotWithShape="1">
          <a:blip r:embed="rId2"/>
          <a:srcRect l="29239" t="24947" r="26806" b="25017"/>
          <a:stretch/>
        </p:blipFill>
        <p:spPr>
          <a:xfrm rot="5400000">
            <a:off x="3359895" y="1292264"/>
            <a:ext cx="5440363" cy="5691116"/>
          </a:xfrm>
          <a:prstGeom prst="rect">
            <a:avLst/>
          </a:prstGeom>
        </p:spPr>
      </p:pic>
      <p:sp>
        <p:nvSpPr>
          <p:cNvPr id="4" name="Date Placeholder 3"/>
          <p:cNvSpPr>
            <a:spLocks noGrp="1"/>
          </p:cNvSpPr>
          <p:nvPr>
            <p:ph type="dt" sz="half" idx="10"/>
          </p:nvPr>
        </p:nvSpPr>
        <p:spPr/>
        <p:txBody>
          <a:bodyPr/>
          <a:lstStyle/>
          <a:p>
            <a:fld id="{BFAD45E2-63E7-44DD-B194-D106C8E88221}" type="datetime1">
              <a:rPr lang="en-US" smtClean="0"/>
              <a:t>12/3/2025</a:t>
            </a:fld>
            <a:endParaRPr lang="en-US"/>
          </a:p>
        </p:txBody>
      </p:sp>
      <p:sp>
        <p:nvSpPr>
          <p:cNvPr id="5" name="Footer Placeholder 4"/>
          <p:cNvSpPr>
            <a:spLocks noGrp="1"/>
          </p:cNvSpPr>
          <p:nvPr>
            <p:ph type="ftr" sz="quarter" idx="11"/>
          </p:nvPr>
        </p:nvSpPr>
        <p:spPr/>
        <p:txBody>
          <a:bodyPr/>
          <a:lstStyle/>
          <a:p>
            <a:r>
              <a:rPr lang="en-US" smtClean="0"/>
              <a:t>Esmaeil Mohammadnejad, asreno1358@yahoo.com</a:t>
            </a:r>
            <a:endParaRPr lang="en-US"/>
          </a:p>
        </p:txBody>
      </p:sp>
      <p:sp>
        <p:nvSpPr>
          <p:cNvPr id="6" name="Slide Number Placeholder 5"/>
          <p:cNvSpPr>
            <a:spLocks noGrp="1"/>
          </p:cNvSpPr>
          <p:nvPr>
            <p:ph type="sldNum" sz="quarter" idx="12"/>
          </p:nvPr>
        </p:nvSpPr>
        <p:spPr/>
        <p:txBody>
          <a:bodyPr/>
          <a:lstStyle/>
          <a:p>
            <a:fld id="{FD2C0A59-68AD-4B88-8BC1-CCA7BE70C5BF}" type="slidenum">
              <a:rPr lang="en-US" smtClean="0"/>
              <a:pPr/>
              <a:t>9</a:t>
            </a:fld>
            <a:endParaRPr lang="en-US"/>
          </a:p>
        </p:txBody>
      </p:sp>
    </p:spTree>
    <p:extLst>
      <p:ext uri="{BB962C8B-B14F-4D97-AF65-F5344CB8AC3E}">
        <p14:creationId xmlns:p14="http://schemas.microsoft.com/office/powerpoint/2010/main" val="122345105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Basis</Template>
  <TotalTime>3335</TotalTime>
  <Words>2730</Words>
  <Application>Microsoft Office PowerPoint</Application>
  <PresentationFormat>Widescreen</PresentationFormat>
  <Paragraphs>295</Paragraphs>
  <Slides>37</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37</vt:i4>
      </vt:variant>
    </vt:vector>
  </HeadingPairs>
  <TitlesOfParts>
    <vt:vector size="50" baseType="lpstr">
      <vt:lpstr>2  Badr</vt:lpstr>
      <vt:lpstr>2  Baran</vt:lpstr>
      <vt:lpstr>2  Nazanin</vt:lpstr>
      <vt:lpstr>Adobe Arabic</vt:lpstr>
      <vt:lpstr>Arial</vt:lpstr>
      <vt:lpstr>B Nazanin</vt:lpstr>
      <vt:lpstr>B Nazanin Outline</vt:lpstr>
      <vt:lpstr>B Titr</vt:lpstr>
      <vt:lpstr>Calibri</vt:lpstr>
      <vt:lpstr>Cambria</vt:lpstr>
      <vt:lpstr>Times New Roman</vt:lpstr>
      <vt:lpstr>Wingdings</vt:lpstr>
      <vt:lpstr>Adjacency</vt:lpstr>
      <vt:lpstr>PowerPoint Presentation</vt:lpstr>
      <vt:lpstr>PowerPoint Presentation</vt:lpstr>
      <vt:lpstr>فیلتر داخل دستگاه ونتیلاتور</vt:lpstr>
      <vt:lpstr>یونیفرم با کشت مثبت و منفی همکار کمک بهیار</vt:lpstr>
      <vt:lpstr>نمونه های از ناخن کادر درمان</vt:lpstr>
      <vt:lpstr>اتاق بیمار مرکز خصوصی</vt:lpstr>
      <vt:lpstr>همه بیماران مراجعه کننده به مراکز درمانی باید احتیاطات استاندارد را رعایت کرد</vt:lpstr>
      <vt:lpstr>نواوری همکاران در خرید وسایل مناسب و با کیفیت</vt:lpstr>
      <vt:lpstr>در داخل اتاق عمل در روز اعتباربخشی</vt:lpstr>
      <vt:lpstr>بطن اتاق عمل کیف حاوی دلار</vt:lpstr>
      <vt:lpstr>PowerPoint Presentation</vt:lpstr>
      <vt:lpstr>PowerPoint Presentation</vt:lpstr>
      <vt:lpstr>PowerPoint Presentation</vt:lpstr>
      <vt:lpstr>PowerPoint Presentation</vt:lpstr>
      <vt:lpstr>PowerPoint Presentation</vt:lpstr>
      <vt:lpstr>چه زمانی برای بررسی کیفیت محلول ضدعفونی باید سواپیبنگ انجام می دهیم؟</vt:lpstr>
      <vt:lpstr>در مرکز ما  متخصص بیهوشی به جای نلاتون برای ساکشن از سوند فولی استفاده می کند و این سوند را به مدت 24 ساعت نگهداری می کند، ایا از نظر کنترل عفونت درست است؟</vt:lpstr>
      <vt:lpstr>توصیه استاندارد </vt:lpstr>
      <vt:lpstr>سوال در مورد طغیان</vt:lpstr>
      <vt:lpstr>تعداد بیماران مراجعه کننده به درمانگاه و بستری کمتر از 48 ساعت خیلی زیاده برای همین امار عفونتهای ما پایین است، ما برای مخرج کسر باید چه کنیم؟ </vt:lpstr>
      <vt:lpstr>وزن ست های عمل جراحی حداکثر چند کیلو گرم باید باشد،  اندازه اش و حفره اتوکلاو چند درصدش باید پر یاشد و از هر اتوکلاو چند بار می توانیم در روز استفاده کنیم؟</vt:lpstr>
      <vt:lpstr>PowerPoint Presentation</vt:lpstr>
      <vt:lpstr>ایا می توان در اتاق بیمار سطل زباله عفونی گذاشت؟</vt:lpstr>
      <vt:lpstr>سوال: آیا منسوجات و ابزار پزشکی باید جداگانه استریل شوند؟</vt:lpstr>
      <vt:lpstr>ما در مرکزمون اتاق فشار منفی نداریم، چگونه این سنجه را مدیریت کنیم، بیمارستانی جنرال و مرکز عفونی استانیم؟</vt:lpstr>
      <vt:lpstr>مشخصات فیزیکی اتاق ایزوله فشار منفی</vt:lpstr>
      <vt:lpstr>ایا اخر هر هفته باید کشت از اتاق عمل قبل و بعد از شستشو  باید کشت انجام دهیم؟</vt:lpstr>
      <vt:lpstr>PowerPoint Presentation</vt:lpstr>
      <vt:lpstr>PowerPoint Presentation</vt:lpstr>
      <vt:lpstr>نحوه اوت نمونه های پاتولوژی حاوی فرمالین به چه صورت است؟</vt:lpstr>
      <vt:lpstr>مراحل اوت نمونه فرمالین </vt:lpstr>
      <vt:lpstr>در مورد روغن کاری ابزار و تجهیزات پزشکی در این کارگاه مطالب متناقصی بیان شد، امکان داره مجددا این مورد را توضیح دهید؟</vt:lpstr>
      <vt:lpstr>PowerPoint Presentation</vt:lpstr>
      <vt:lpstr>ایا وسیلهای که در داخل اتوکلاو قرار داده می شود حتما باید خشک باشند، گاهی وقتها بعد از استفاده از پمپ هوا خشک نمی شوند، راهنمایی بفرمایید این قطراتی که برای وسیله هستش چگونه خشک کنیم و از بین ببریم؟</vt:lpstr>
      <vt:lpstr>ایا دستورالعملی برای ضدعفونی کردن امبولانس وجود دارد؟</vt:lpstr>
      <vt:lpstr>اعتباربخشی می گوید ست های استریل باید با ترالی های درب دار حمل شوند. ایا انتقال ستهای الوده از بخش هابه واحد استریلیزاسیون هم باید از ترالی یا سبد مخصوص استفاده کرد؟</vt:lpstr>
      <vt:lpstr>PowerPoint Presentation</vt:lpstr>
    </vt:vector>
  </TitlesOfParts>
  <Company>health.gov.ir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Amirzad Pakzadeh</dc:creator>
  <cp:lastModifiedBy>Dr Mohamadnejad</cp:lastModifiedBy>
  <cp:revision>296</cp:revision>
  <cp:lastPrinted>2022-05-07T05:49:23Z</cp:lastPrinted>
  <dcterms:created xsi:type="dcterms:W3CDTF">2016-09-26T06:44:18Z</dcterms:created>
  <dcterms:modified xsi:type="dcterms:W3CDTF">2025-12-02T22:24:20Z</dcterms:modified>
</cp:coreProperties>
</file>